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32"/>
  </p:notesMasterIdLst>
  <p:sldIdLst>
    <p:sldId id="256" r:id="rId2"/>
    <p:sldId id="259" r:id="rId3"/>
    <p:sldId id="290" r:id="rId4"/>
    <p:sldId id="260" r:id="rId5"/>
    <p:sldId id="258" r:id="rId6"/>
    <p:sldId id="261" r:id="rId7"/>
    <p:sldId id="263" r:id="rId8"/>
    <p:sldId id="266" r:id="rId9"/>
    <p:sldId id="264" r:id="rId10"/>
    <p:sldId id="265" r:id="rId11"/>
    <p:sldId id="267" r:id="rId12"/>
    <p:sldId id="268" r:id="rId13"/>
    <p:sldId id="295" r:id="rId14"/>
    <p:sldId id="269" r:id="rId15"/>
    <p:sldId id="270" r:id="rId16"/>
    <p:sldId id="271" r:id="rId17"/>
    <p:sldId id="272" r:id="rId18"/>
    <p:sldId id="278" r:id="rId19"/>
    <p:sldId id="279" r:id="rId20"/>
    <p:sldId id="280" r:id="rId21"/>
    <p:sldId id="276" r:id="rId22"/>
    <p:sldId id="274" r:id="rId23"/>
    <p:sldId id="293" r:id="rId24"/>
    <p:sldId id="281" r:id="rId25"/>
    <p:sldId id="283" r:id="rId26"/>
    <p:sldId id="285" r:id="rId27"/>
    <p:sldId id="288" r:id="rId28"/>
    <p:sldId id="287" r:id="rId29"/>
    <p:sldId id="286"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5A016-0BF4-4433-82F8-3128DED57D50}"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9D981DD8-941A-4B10-A3C3-57D5ED6493EC}">
      <dgm:prSet/>
      <dgm:spPr/>
      <dgm:t>
        <a:bodyPr/>
        <a:lstStyle/>
        <a:p>
          <a:r>
            <a:rPr lang="en-US" dirty="0"/>
            <a:t>- Problem Statement</a:t>
          </a:r>
        </a:p>
      </dgm:t>
    </dgm:pt>
    <dgm:pt modelId="{A3F44725-134B-4D54-9B80-92A3CAD13A0E}" type="parTrans" cxnId="{C8B4F7BC-88C5-4021-92C7-50D51E4BA69C}">
      <dgm:prSet/>
      <dgm:spPr/>
      <dgm:t>
        <a:bodyPr/>
        <a:lstStyle/>
        <a:p>
          <a:endParaRPr lang="en-US"/>
        </a:p>
      </dgm:t>
    </dgm:pt>
    <dgm:pt modelId="{869F0936-F26B-4F97-9014-DD7676C1AA54}" type="sibTrans" cxnId="{C8B4F7BC-88C5-4021-92C7-50D51E4BA69C}">
      <dgm:prSet/>
      <dgm:spPr/>
      <dgm:t>
        <a:bodyPr/>
        <a:lstStyle/>
        <a:p>
          <a:endParaRPr lang="en-US"/>
        </a:p>
      </dgm:t>
    </dgm:pt>
    <dgm:pt modelId="{DC464EA4-E492-46E3-A384-E46D6ACD6B9D}">
      <dgm:prSet/>
      <dgm:spPr/>
      <dgm:t>
        <a:bodyPr/>
        <a:lstStyle/>
        <a:p>
          <a:r>
            <a:rPr lang="en-US" dirty="0"/>
            <a:t>- Data Collection</a:t>
          </a:r>
        </a:p>
      </dgm:t>
    </dgm:pt>
    <dgm:pt modelId="{86B3A367-7B1A-4FDD-88F4-FC04740C14E9}" type="parTrans" cxnId="{D9ACFCCD-A547-400C-8C0A-ABCA668FEDE3}">
      <dgm:prSet/>
      <dgm:spPr/>
      <dgm:t>
        <a:bodyPr/>
        <a:lstStyle/>
        <a:p>
          <a:endParaRPr lang="en-US"/>
        </a:p>
      </dgm:t>
    </dgm:pt>
    <dgm:pt modelId="{653FE10A-0D4E-4D01-BC53-95A13CC0E021}" type="sibTrans" cxnId="{D9ACFCCD-A547-400C-8C0A-ABCA668FEDE3}">
      <dgm:prSet/>
      <dgm:spPr/>
      <dgm:t>
        <a:bodyPr/>
        <a:lstStyle/>
        <a:p>
          <a:endParaRPr lang="en-US"/>
        </a:p>
      </dgm:t>
    </dgm:pt>
    <dgm:pt modelId="{BBB922B4-9235-42E9-B44B-61AE5ACC00F8}">
      <dgm:prSet/>
      <dgm:spPr/>
      <dgm:t>
        <a:bodyPr/>
        <a:lstStyle/>
        <a:p>
          <a:r>
            <a:rPr lang="en-US" dirty="0"/>
            <a:t>- Data Cleaning &amp; EDA</a:t>
          </a:r>
        </a:p>
      </dgm:t>
    </dgm:pt>
    <dgm:pt modelId="{F0D5D793-AFD2-4A9C-9A54-DB6997F15243}" type="parTrans" cxnId="{7FAF8BB1-CBEB-447C-BF67-A24B2D2DFCCB}">
      <dgm:prSet/>
      <dgm:spPr/>
      <dgm:t>
        <a:bodyPr/>
        <a:lstStyle/>
        <a:p>
          <a:endParaRPr lang="en-US"/>
        </a:p>
      </dgm:t>
    </dgm:pt>
    <dgm:pt modelId="{5C66B711-4A09-4A3F-8BE4-53B96C37405D}" type="sibTrans" cxnId="{7FAF8BB1-CBEB-447C-BF67-A24B2D2DFCCB}">
      <dgm:prSet/>
      <dgm:spPr/>
      <dgm:t>
        <a:bodyPr/>
        <a:lstStyle/>
        <a:p>
          <a:endParaRPr lang="en-US"/>
        </a:p>
      </dgm:t>
    </dgm:pt>
    <dgm:pt modelId="{12A239D7-4F63-49DE-98BA-C9E15EC202FA}">
      <dgm:prSet/>
      <dgm:spPr/>
      <dgm:t>
        <a:bodyPr/>
        <a:lstStyle/>
        <a:p>
          <a:r>
            <a:rPr lang="en-US" dirty="0"/>
            <a:t>- Preprocessing &amp; Modeling</a:t>
          </a:r>
        </a:p>
      </dgm:t>
    </dgm:pt>
    <dgm:pt modelId="{649771A9-CAE0-4EEB-8FD2-C694AB04158F}" type="parTrans" cxnId="{5E7A5EB5-83B9-43BA-84A5-81564399E5E5}">
      <dgm:prSet/>
      <dgm:spPr/>
      <dgm:t>
        <a:bodyPr/>
        <a:lstStyle/>
        <a:p>
          <a:endParaRPr lang="en-US"/>
        </a:p>
      </dgm:t>
    </dgm:pt>
    <dgm:pt modelId="{94274569-EFFC-4E4E-94AA-F7007D856E6B}" type="sibTrans" cxnId="{5E7A5EB5-83B9-43BA-84A5-81564399E5E5}">
      <dgm:prSet/>
      <dgm:spPr/>
      <dgm:t>
        <a:bodyPr/>
        <a:lstStyle/>
        <a:p>
          <a:endParaRPr lang="en-US"/>
        </a:p>
      </dgm:t>
    </dgm:pt>
    <dgm:pt modelId="{C587569F-D164-4066-BBAD-3A403765D7FE}">
      <dgm:prSet/>
      <dgm:spPr/>
      <dgm:t>
        <a:bodyPr/>
        <a:lstStyle/>
        <a:p>
          <a:r>
            <a:rPr lang="en-US" dirty="0"/>
            <a:t>- Evaluation and Conceptual Understanding</a:t>
          </a:r>
        </a:p>
      </dgm:t>
    </dgm:pt>
    <dgm:pt modelId="{AF74594C-24A8-402A-9D70-EEA2D39EA649}" type="parTrans" cxnId="{490D408A-B29E-4678-A02F-FACBD1E599E7}">
      <dgm:prSet/>
      <dgm:spPr/>
      <dgm:t>
        <a:bodyPr/>
        <a:lstStyle/>
        <a:p>
          <a:endParaRPr lang="en-US"/>
        </a:p>
      </dgm:t>
    </dgm:pt>
    <dgm:pt modelId="{09431EE0-35E6-4940-8690-1F6F03AD3685}" type="sibTrans" cxnId="{490D408A-B29E-4678-A02F-FACBD1E599E7}">
      <dgm:prSet/>
      <dgm:spPr/>
      <dgm:t>
        <a:bodyPr/>
        <a:lstStyle/>
        <a:p>
          <a:endParaRPr lang="en-US"/>
        </a:p>
      </dgm:t>
    </dgm:pt>
    <dgm:pt modelId="{E7348062-474D-4E49-96C2-E65EA201F9F9}">
      <dgm:prSet/>
      <dgm:spPr/>
      <dgm:t>
        <a:bodyPr/>
        <a:lstStyle/>
        <a:p>
          <a:r>
            <a:rPr lang="en-US" dirty="0"/>
            <a:t>- Conclusion and Recommendations</a:t>
          </a:r>
        </a:p>
      </dgm:t>
    </dgm:pt>
    <dgm:pt modelId="{ED6BA9B1-5124-4F9C-928D-179EF30ED974}" type="parTrans" cxnId="{E55ABFB8-37B5-4A78-82D1-50D98EF1C76A}">
      <dgm:prSet/>
      <dgm:spPr/>
      <dgm:t>
        <a:bodyPr/>
        <a:lstStyle/>
        <a:p>
          <a:endParaRPr lang="en-US"/>
        </a:p>
      </dgm:t>
    </dgm:pt>
    <dgm:pt modelId="{2E0478A2-E203-4B24-9FA2-A9D370A9FB09}" type="sibTrans" cxnId="{E55ABFB8-37B5-4A78-82D1-50D98EF1C76A}">
      <dgm:prSet/>
      <dgm:spPr/>
      <dgm:t>
        <a:bodyPr/>
        <a:lstStyle/>
        <a:p>
          <a:endParaRPr lang="en-US"/>
        </a:p>
      </dgm:t>
    </dgm:pt>
    <dgm:pt modelId="{59F65EFE-BEC4-9A43-9742-C7B7F4CC13B4}" type="pres">
      <dgm:prSet presAssocID="{DD55A016-0BF4-4433-82F8-3128DED57D50}" presName="Name0" presStyleCnt="0">
        <dgm:presLayoutVars>
          <dgm:dir/>
          <dgm:resizeHandles val="exact"/>
        </dgm:presLayoutVars>
      </dgm:prSet>
      <dgm:spPr/>
    </dgm:pt>
    <dgm:pt modelId="{82219815-AA09-6346-A4CF-0D3B5863706A}" type="pres">
      <dgm:prSet presAssocID="{9D981DD8-941A-4B10-A3C3-57D5ED6493EC}" presName="node" presStyleLbl="node1" presStyleIdx="0" presStyleCnt="6">
        <dgm:presLayoutVars>
          <dgm:bulletEnabled val="1"/>
        </dgm:presLayoutVars>
      </dgm:prSet>
      <dgm:spPr/>
    </dgm:pt>
    <dgm:pt modelId="{C2E065E0-9BDA-9041-8647-8A71A4DC49F9}" type="pres">
      <dgm:prSet presAssocID="{869F0936-F26B-4F97-9014-DD7676C1AA54}" presName="sibTrans" presStyleLbl="sibTrans1D1" presStyleIdx="0" presStyleCnt="5"/>
      <dgm:spPr/>
    </dgm:pt>
    <dgm:pt modelId="{98E25B19-BC7D-4E44-BEB6-84867EDE116E}" type="pres">
      <dgm:prSet presAssocID="{869F0936-F26B-4F97-9014-DD7676C1AA54}" presName="connectorText" presStyleLbl="sibTrans1D1" presStyleIdx="0" presStyleCnt="5"/>
      <dgm:spPr/>
    </dgm:pt>
    <dgm:pt modelId="{25A1C6E2-7C9A-804A-96AD-641BD0D6CE75}" type="pres">
      <dgm:prSet presAssocID="{DC464EA4-E492-46E3-A384-E46D6ACD6B9D}" presName="node" presStyleLbl="node1" presStyleIdx="1" presStyleCnt="6">
        <dgm:presLayoutVars>
          <dgm:bulletEnabled val="1"/>
        </dgm:presLayoutVars>
      </dgm:prSet>
      <dgm:spPr/>
    </dgm:pt>
    <dgm:pt modelId="{8D8D18F9-85A1-284D-A4C5-2AA27C9730BF}" type="pres">
      <dgm:prSet presAssocID="{653FE10A-0D4E-4D01-BC53-95A13CC0E021}" presName="sibTrans" presStyleLbl="sibTrans1D1" presStyleIdx="1" presStyleCnt="5"/>
      <dgm:spPr/>
    </dgm:pt>
    <dgm:pt modelId="{0681D135-CBEA-2D4E-B06E-5359486826BD}" type="pres">
      <dgm:prSet presAssocID="{653FE10A-0D4E-4D01-BC53-95A13CC0E021}" presName="connectorText" presStyleLbl="sibTrans1D1" presStyleIdx="1" presStyleCnt="5"/>
      <dgm:spPr/>
    </dgm:pt>
    <dgm:pt modelId="{8947F4FC-DB19-304A-AA8C-BA9C54E2A219}" type="pres">
      <dgm:prSet presAssocID="{BBB922B4-9235-42E9-B44B-61AE5ACC00F8}" presName="node" presStyleLbl="node1" presStyleIdx="2" presStyleCnt="6">
        <dgm:presLayoutVars>
          <dgm:bulletEnabled val="1"/>
        </dgm:presLayoutVars>
      </dgm:prSet>
      <dgm:spPr/>
    </dgm:pt>
    <dgm:pt modelId="{C9275E55-7FA9-C448-8607-17D9207F8582}" type="pres">
      <dgm:prSet presAssocID="{5C66B711-4A09-4A3F-8BE4-53B96C37405D}" presName="sibTrans" presStyleLbl="sibTrans1D1" presStyleIdx="2" presStyleCnt="5"/>
      <dgm:spPr/>
    </dgm:pt>
    <dgm:pt modelId="{3193663F-28C5-E143-8CBE-F1D9751D4B48}" type="pres">
      <dgm:prSet presAssocID="{5C66B711-4A09-4A3F-8BE4-53B96C37405D}" presName="connectorText" presStyleLbl="sibTrans1D1" presStyleIdx="2" presStyleCnt="5"/>
      <dgm:spPr/>
    </dgm:pt>
    <dgm:pt modelId="{395FA43A-D2AF-5B42-ACB3-AD63F132AC55}" type="pres">
      <dgm:prSet presAssocID="{12A239D7-4F63-49DE-98BA-C9E15EC202FA}" presName="node" presStyleLbl="node1" presStyleIdx="3" presStyleCnt="6">
        <dgm:presLayoutVars>
          <dgm:bulletEnabled val="1"/>
        </dgm:presLayoutVars>
      </dgm:prSet>
      <dgm:spPr/>
    </dgm:pt>
    <dgm:pt modelId="{8BBB8FF0-552C-C34D-BE13-57A1A74EECEF}" type="pres">
      <dgm:prSet presAssocID="{94274569-EFFC-4E4E-94AA-F7007D856E6B}" presName="sibTrans" presStyleLbl="sibTrans1D1" presStyleIdx="3" presStyleCnt="5"/>
      <dgm:spPr/>
    </dgm:pt>
    <dgm:pt modelId="{C6A7CE33-279D-DF4B-8259-6BDA1D3B7551}" type="pres">
      <dgm:prSet presAssocID="{94274569-EFFC-4E4E-94AA-F7007D856E6B}" presName="connectorText" presStyleLbl="sibTrans1D1" presStyleIdx="3" presStyleCnt="5"/>
      <dgm:spPr/>
    </dgm:pt>
    <dgm:pt modelId="{23F90E9E-1106-E445-8C25-A495B7343ED0}" type="pres">
      <dgm:prSet presAssocID="{C587569F-D164-4066-BBAD-3A403765D7FE}" presName="node" presStyleLbl="node1" presStyleIdx="4" presStyleCnt="6">
        <dgm:presLayoutVars>
          <dgm:bulletEnabled val="1"/>
        </dgm:presLayoutVars>
      </dgm:prSet>
      <dgm:spPr/>
    </dgm:pt>
    <dgm:pt modelId="{52359C25-8041-734D-8A05-2D4088BC73B0}" type="pres">
      <dgm:prSet presAssocID="{09431EE0-35E6-4940-8690-1F6F03AD3685}" presName="sibTrans" presStyleLbl="sibTrans1D1" presStyleIdx="4" presStyleCnt="5"/>
      <dgm:spPr/>
    </dgm:pt>
    <dgm:pt modelId="{4FF9E966-16E7-BC4B-95F3-42FC4F13FC45}" type="pres">
      <dgm:prSet presAssocID="{09431EE0-35E6-4940-8690-1F6F03AD3685}" presName="connectorText" presStyleLbl="sibTrans1D1" presStyleIdx="4" presStyleCnt="5"/>
      <dgm:spPr/>
    </dgm:pt>
    <dgm:pt modelId="{41F9A9D5-3862-6C4E-869F-83746FC149CC}" type="pres">
      <dgm:prSet presAssocID="{E7348062-474D-4E49-96C2-E65EA201F9F9}" presName="node" presStyleLbl="node1" presStyleIdx="5" presStyleCnt="6">
        <dgm:presLayoutVars>
          <dgm:bulletEnabled val="1"/>
        </dgm:presLayoutVars>
      </dgm:prSet>
      <dgm:spPr/>
    </dgm:pt>
  </dgm:ptLst>
  <dgm:cxnLst>
    <dgm:cxn modelId="{C3269C02-72C3-9949-949D-61B33A0F053B}" type="presOf" srcId="{9D981DD8-941A-4B10-A3C3-57D5ED6493EC}" destId="{82219815-AA09-6346-A4CF-0D3B5863706A}" srcOrd="0" destOrd="0" presId="urn:microsoft.com/office/officeart/2016/7/layout/RepeatingBendingProcessNew"/>
    <dgm:cxn modelId="{D84D2B42-BEDD-7344-B17A-59E30A8B14C8}" type="presOf" srcId="{869F0936-F26B-4F97-9014-DD7676C1AA54}" destId="{C2E065E0-9BDA-9041-8647-8A71A4DC49F9}" srcOrd="0" destOrd="0" presId="urn:microsoft.com/office/officeart/2016/7/layout/RepeatingBendingProcessNew"/>
    <dgm:cxn modelId="{7F794648-892D-3142-8189-9824F0EC2E45}" type="presOf" srcId="{DC464EA4-E492-46E3-A384-E46D6ACD6B9D}" destId="{25A1C6E2-7C9A-804A-96AD-641BD0D6CE75}" srcOrd="0" destOrd="0" presId="urn:microsoft.com/office/officeart/2016/7/layout/RepeatingBendingProcessNew"/>
    <dgm:cxn modelId="{2F5E2C4E-3E8A-9847-98AB-2701F5D6D6C8}" type="presOf" srcId="{869F0936-F26B-4F97-9014-DD7676C1AA54}" destId="{98E25B19-BC7D-4E44-BEB6-84867EDE116E}" srcOrd="1" destOrd="0" presId="urn:microsoft.com/office/officeart/2016/7/layout/RepeatingBendingProcessNew"/>
    <dgm:cxn modelId="{77368C59-2BD0-6E4B-B0F3-BA1C80B72D2F}" type="presOf" srcId="{94274569-EFFC-4E4E-94AA-F7007D856E6B}" destId="{C6A7CE33-279D-DF4B-8259-6BDA1D3B7551}" srcOrd="1" destOrd="0" presId="urn:microsoft.com/office/officeart/2016/7/layout/RepeatingBendingProcessNew"/>
    <dgm:cxn modelId="{AE86A46B-4378-B047-8D30-A2EEC815EB65}" type="presOf" srcId="{09431EE0-35E6-4940-8690-1F6F03AD3685}" destId="{4FF9E966-16E7-BC4B-95F3-42FC4F13FC45}" srcOrd="1" destOrd="0" presId="urn:microsoft.com/office/officeart/2016/7/layout/RepeatingBendingProcessNew"/>
    <dgm:cxn modelId="{050D8877-B8DC-4D46-95F7-6D6757CEB734}" type="presOf" srcId="{09431EE0-35E6-4940-8690-1F6F03AD3685}" destId="{52359C25-8041-734D-8A05-2D4088BC73B0}" srcOrd="0" destOrd="0" presId="urn:microsoft.com/office/officeart/2016/7/layout/RepeatingBendingProcessNew"/>
    <dgm:cxn modelId="{F9F4C97D-11D8-DF4B-8FAE-CD2595E95F2B}" type="presOf" srcId="{653FE10A-0D4E-4D01-BC53-95A13CC0E021}" destId="{8D8D18F9-85A1-284D-A4C5-2AA27C9730BF}" srcOrd="0" destOrd="0" presId="urn:microsoft.com/office/officeart/2016/7/layout/RepeatingBendingProcessNew"/>
    <dgm:cxn modelId="{99F30A8A-039B-1344-858B-15CB5B4A9715}" type="presOf" srcId="{BBB922B4-9235-42E9-B44B-61AE5ACC00F8}" destId="{8947F4FC-DB19-304A-AA8C-BA9C54E2A219}" srcOrd="0" destOrd="0" presId="urn:microsoft.com/office/officeart/2016/7/layout/RepeatingBendingProcessNew"/>
    <dgm:cxn modelId="{490D408A-B29E-4678-A02F-FACBD1E599E7}" srcId="{DD55A016-0BF4-4433-82F8-3128DED57D50}" destId="{C587569F-D164-4066-BBAD-3A403765D7FE}" srcOrd="4" destOrd="0" parTransId="{AF74594C-24A8-402A-9D70-EEA2D39EA649}" sibTransId="{09431EE0-35E6-4940-8690-1F6F03AD3685}"/>
    <dgm:cxn modelId="{0765A5A5-050B-E441-A301-61BE7E5569CC}" type="presOf" srcId="{12A239D7-4F63-49DE-98BA-C9E15EC202FA}" destId="{395FA43A-D2AF-5B42-ACB3-AD63F132AC55}" srcOrd="0" destOrd="0" presId="urn:microsoft.com/office/officeart/2016/7/layout/RepeatingBendingProcessNew"/>
    <dgm:cxn modelId="{C9535EA8-B2B0-CC4C-8115-2E055B4DB17B}" type="presOf" srcId="{E7348062-474D-4E49-96C2-E65EA201F9F9}" destId="{41F9A9D5-3862-6C4E-869F-83746FC149CC}" srcOrd="0" destOrd="0" presId="urn:microsoft.com/office/officeart/2016/7/layout/RepeatingBendingProcessNew"/>
    <dgm:cxn modelId="{7FAF8BB1-CBEB-447C-BF67-A24B2D2DFCCB}" srcId="{DD55A016-0BF4-4433-82F8-3128DED57D50}" destId="{BBB922B4-9235-42E9-B44B-61AE5ACC00F8}" srcOrd="2" destOrd="0" parTransId="{F0D5D793-AFD2-4A9C-9A54-DB6997F15243}" sibTransId="{5C66B711-4A09-4A3F-8BE4-53B96C37405D}"/>
    <dgm:cxn modelId="{5E7A5EB5-83B9-43BA-84A5-81564399E5E5}" srcId="{DD55A016-0BF4-4433-82F8-3128DED57D50}" destId="{12A239D7-4F63-49DE-98BA-C9E15EC202FA}" srcOrd="3" destOrd="0" parTransId="{649771A9-CAE0-4EEB-8FD2-C694AB04158F}" sibTransId="{94274569-EFFC-4E4E-94AA-F7007D856E6B}"/>
    <dgm:cxn modelId="{0C5C89B8-8684-7242-ABF0-C630F94231DE}" type="presOf" srcId="{C587569F-D164-4066-BBAD-3A403765D7FE}" destId="{23F90E9E-1106-E445-8C25-A495B7343ED0}" srcOrd="0" destOrd="0" presId="urn:microsoft.com/office/officeart/2016/7/layout/RepeatingBendingProcessNew"/>
    <dgm:cxn modelId="{E55ABFB8-37B5-4A78-82D1-50D98EF1C76A}" srcId="{DD55A016-0BF4-4433-82F8-3128DED57D50}" destId="{E7348062-474D-4E49-96C2-E65EA201F9F9}" srcOrd="5" destOrd="0" parTransId="{ED6BA9B1-5124-4F9C-928D-179EF30ED974}" sibTransId="{2E0478A2-E203-4B24-9FA2-A9D370A9FB09}"/>
    <dgm:cxn modelId="{C8B4F7BC-88C5-4021-92C7-50D51E4BA69C}" srcId="{DD55A016-0BF4-4433-82F8-3128DED57D50}" destId="{9D981DD8-941A-4B10-A3C3-57D5ED6493EC}" srcOrd="0" destOrd="0" parTransId="{A3F44725-134B-4D54-9B80-92A3CAD13A0E}" sibTransId="{869F0936-F26B-4F97-9014-DD7676C1AA54}"/>
    <dgm:cxn modelId="{34DDB4BF-D5B3-E240-8CDA-9D7771EFD572}" type="presOf" srcId="{653FE10A-0D4E-4D01-BC53-95A13CC0E021}" destId="{0681D135-CBEA-2D4E-B06E-5359486826BD}" srcOrd="1" destOrd="0" presId="urn:microsoft.com/office/officeart/2016/7/layout/RepeatingBendingProcessNew"/>
    <dgm:cxn modelId="{F89F5FC0-835F-E944-842D-BE3D0D09A961}" type="presOf" srcId="{94274569-EFFC-4E4E-94AA-F7007D856E6B}" destId="{8BBB8FF0-552C-C34D-BE13-57A1A74EECEF}" srcOrd="0" destOrd="0" presId="urn:microsoft.com/office/officeart/2016/7/layout/RepeatingBendingProcessNew"/>
    <dgm:cxn modelId="{D9ACFCCD-A547-400C-8C0A-ABCA668FEDE3}" srcId="{DD55A016-0BF4-4433-82F8-3128DED57D50}" destId="{DC464EA4-E492-46E3-A384-E46D6ACD6B9D}" srcOrd="1" destOrd="0" parTransId="{86B3A367-7B1A-4FDD-88F4-FC04740C14E9}" sibTransId="{653FE10A-0D4E-4D01-BC53-95A13CC0E021}"/>
    <dgm:cxn modelId="{26AB9DD1-2EED-3842-9213-D74A17E52BB8}" type="presOf" srcId="{5C66B711-4A09-4A3F-8BE4-53B96C37405D}" destId="{C9275E55-7FA9-C448-8607-17D9207F8582}" srcOrd="0" destOrd="0" presId="urn:microsoft.com/office/officeart/2016/7/layout/RepeatingBendingProcessNew"/>
    <dgm:cxn modelId="{661551E4-0903-F041-A89D-4D155BE234A1}" type="presOf" srcId="{5C66B711-4A09-4A3F-8BE4-53B96C37405D}" destId="{3193663F-28C5-E143-8CBE-F1D9751D4B48}" srcOrd="1" destOrd="0" presId="urn:microsoft.com/office/officeart/2016/7/layout/RepeatingBendingProcessNew"/>
    <dgm:cxn modelId="{551178EC-630F-4847-B3FB-5FFAE08E6768}" type="presOf" srcId="{DD55A016-0BF4-4433-82F8-3128DED57D50}" destId="{59F65EFE-BEC4-9A43-9742-C7B7F4CC13B4}" srcOrd="0" destOrd="0" presId="urn:microsoft.com/office/officeart/2016/7/layout/RepeatingBendingProcessNew"/>
    <dgm:cxn modelId="{73240D76-B83B-B544-90FC-A0D61C6B4BC0}" type="presParOf" srcId="{59F65EFE-BEC4-9A43-9742-C7B7F4CC13B4}" destId="{82219815-AA09-6346-A4CF-0D3B5863706A}" srcOrd="0" destOrd="0" presId="urn:microsoft.com/office/officeart/2016/7/layout/RepeatingBendingProcessNew"/>
    <dgm:cxn modelId="{200D250C-9AAA-DD4B-9DF8-B1D73E817787}" type="presParOf" srcId="{59F65EFE-BEC4-9A43-9742-C7B7F4CC13B4}" destId="{C2E065E0-9BDA-9041-8647-8A71A4DC49F9}" srcOrd="1" destOrd="0" presId="urn:microsoft.com/office/officeart/2016/7/layout/RepeatingBendingProcessNew"/>
    <dgm:cxn modelId="{C2CCA5F9-22CA-FC47-A171-F22E98412B0D}" type="presParOf" srcId="{C2E065E0-9BDA-9041-8647-8A71A4DC49F9}" destId="{98E25B19-BC7D-4E44-BEB6-84867EDE116E}" srcOrd="0" destOrd="0" presId="urn:microsoft.com/office/officeart/2016/7/layout/RepeatingBendingProcessNew"/>
    <dgm:cxn modelId="{823F0B61-F12F-F24F-A5E2-226EF7D9E50E}" type="presParOf" srcId="{59F65EFE-BEC4-9A43-9742-C7B7F4CC13B4}" destId="{25A1C6E2-7C9A-804A-96AD-641BD0D6CE75}" srcOrd="2" destOrd="0" presId="urn:microsoft.com/office/officeart/2016/7/layout/RepeatingBendingProcessNew"/>
    <dgm:cxn modelId="{66E2F5C8-68EC-134D-8820-BF43D77ACD96}" type="presParOf" srcId="{59F65EFE-BEC4-9A43-9742-C7B7F4CC13B4}" destId="{8D8D18F9-85A1-284D-A4C5-2AA27C9730BF}" srcOrd="3" destOrd="0" presId="urn:microsoft.com/office/officeart/2016/7/layout/RepeatingBendingProcessNew"/>
    <dgm:cxn modelId="{B4E411AA-7686-AA46-8EEF-DA3E069D95F8}" type="presParOf" srcId="{8D8D18F9-85A1-284D-A4C5-2AA27C9730BF}" destId="{0681D135-CBEA-2D4E-B06E-5359486826BD}" srcOrd="0" destOrd="0" presId="urn:microsoft.com/office/officeart/2016/7/layout/RepeatingBendingProcessNew"/>
    <dgm:cxn modelId="{1BCE9773-CD3A-5B4D-89EE-4388956567CD}" type="presParOf" srcId="{59F65EFE-BEC4-9A43-9742-C7B7F4CC13B4}" destId="{8947F4FC-DB19-304A-AA8C-BA9C54E2A219}" srcOrd="4" destOrd="0" presId="urn:microsoft.com/office/officeart/2016/7/layout/RepeatingBendingProcessNew"/>
    <dgm:cxn modelId="{7D796207-62CC-B648-BD2C-C40AEE26332B}" type="presParOf" srcId="{59F65EFE-BEC4-9A43-9742-C7B7F4CC13B4}" destId="{C9275E55-7FA9-C448-8607-17D9207F8582}" srcOrd="5" destOrd="0" presId="urn:microsoft.com/office/officeart/2016/7/layout/RepeatingBendingProcessNew"/>
    <dgm:cxn modelId="{8ECD1E46-8ED1-5E47-894A-7C5B1B4AADCA}" type="presParOf" srcId="{C9275E55-7FA9-C448-8607-17D9207F8582}" destId="{3193663F-28C5-E143-8CBE-F1D9751D4B48}" srcOrd="0" destOrd="0" presId="urn:microsoft.com/office/officeart/2016/7/layout/RepeatingBendingProcessNew"/>
    <dgm:cxn modelId="{9DD12268-4122-C948-9DE2-651FC2DFA1E4}" type="presParOf" srcId="{59F65EFE-BEC4-9A43-9742-C7B7F4CC13B4}" destId="{395FA43A-D2AF-5B42-ACB3-AD63F132AC55}" srcOrd="6" destOrd="0" presId="urn:microsoft.com/office/officeart/2016/7/layout/RepeatingBendingProcessNew"/>
    <dgm:cxn modelId="{9854FB23-FFF1-B747-AC1E-B5951CE45E50}" type="presParOf" srcId="{59F65EFE-BEC4-9A43-9742-C7B7F4CC13B4}" destId="{8BBB8FF0-552C-C34D-BE13-57A1A74EECEF}" srcOrd="7" destOrd="0" presId="urn:microsoft.com/office/officeart/2016/7/layout/RepeatingBendingProcessNew"/>
    <dgm:cxn modelId="{77C796CE-7D97-364D-ACE7-C92A54A61C14}" type="presParOf" srcId="{8BBB8FF0-552C-C34D-BE13-57A1A74EECEF}" destId="{C6A7CE33-279D-DF4B-8259-6BDA1D3B7551}" srcOrd="0" destOrd="0" presId="urn:microsoft.com/office/officeart/2016/7/layout/RepeatingBendingProcessNew"/>
    <dgm:cxn modelId="{A7A52165-0D03-7F40-B13E-CC51CDDCD48F}" type="presParOf" srcId="{59F65EFE-BEC4-9A43-9742-C7B7F4CC13B4}" destId="{23F90E9E-1106-E445-8C25-A495B7343ED0}" srcOrd="8" destOrd="0" presId="urn:microsoft.com/office/officeart/2016/7/layout/RepeatingBendingProcessNew"/>
    <dgm:cxn modelId="{D27772E2-7FE2-3140-8B73-666E0C5FA0E0}" type="presParOf" srcId="{59F65EFE-BEC4-9A43-9742-C7B7F4CC13B4}" destId="{52359C25-8041-734D-8A05-2D4088BC73B0}" srcOrd="9" destOrd="0" presId="urn:microsoft.com/office/officeart/2016/7/layout/RepeatingBendingProcessNew"/>
    <dgm:cxn modelId="{C9D812AF-14DC-DE4A-9D30-46A15E6A90E0}" type="presParOf" srcId="{52359C25-8041-734D-8A05-2D4088BC73B0}" destId="{4FF9E966-16E7-BC4B-95F3-42FC4F13FC45}" srcOrd="0" destOrd="0" presId="urn:microsoft.com/office/officeart/2016/7/layout/RepeatingBendingProcessNew"/>
    <dgm:cxn modelId="{9C5306FE-CDD4-2E4E-9C0F-7D6D24AFE1D5}" type="presParOf" srcId="{59F65EFE-BEC4-9A43-9742-C7B7F4CC13B4}" destId="{41F9A9D5-3862-6C4E-869F-83746FC149C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50F4A-77D3-384C-83C1-5FD74AF3BFF9}" type="doc">
      <dgm:prSet loTypeId="urn:microsoft.com/office/officeart/2005/8/layout/chevron2" loCatId="process" qsTypeId="urn:microsoft.com/office/officeart/2005/8/quickstyle/simple4" qsCatId="simple" csTypeId="urn:microsoft.com/office/officeart/2005/8/colors/accent5_2" csCatId="accent5" phldr="1"/>
      <dgm:spPr/>
      <dgm:t>
        <a:bodyPr/>
        <a:lstStyle/>
        <a:p>
          <a:endParaRPr lang="en-US"/>
        </a:p>
      </dgm:t>
    </dgm:pt>
    <dgm:pt modelId="{01DF4CED-33C5-CE47-A2E9-27E00DDB51D1}">
      <dgm:prSet phldrT="[Text]"/>
      <dgm:spPr/>
      <dgm:t>
        <a:bodyPr/>
        <a:lstStyle/>
        <a:p>
          <a:r>
            <a:rPr lang="en-US" dirty="0"/>
            <a:t>1st</a:t>
          </a:r>
        </a:p>
      </dgm:t>
    </dgm:pt>
    <dgm:pt modelId="{63B1D6AA-35F8-8348-8F07-CD0A3426D0ED}" type="parTrans" cxnId="{B6405F6D-C28D-7D4C-9781-788C80B399DA}">
      <dgm:prSet/>
      <dgm:spPr/>
      <dgm:t>
        <a:bodyPr/>
        <a:lstStyle/>
        <a:p>
          <a:endParaRPr lang="en-US"/>
        </a:p>
      </dgm:t>
    </dgm:pt>
    <dgm:pt modelId="{B18EEB8F-C542-3640-8839-9F454D86A705}" type="sibTrans" cxnId="{B6405F6D-C28D-7D4C-9781-788C80B399DA}">
      <dgm:prSet/>
      <dgm:spPr/>
      <dgm:t>
        <a:bodyPr/>
        <a:lstStyle/>
        <a:p>
          <a:endParaRPr lang="en-US"/>
        </a:p>
      </dgm:t>
    </dgm:pt>
    <dgm:pt modelId="{73F969DE-0C33-C544-A1E3-7FF46C407D1E}">
      <dgm:prSet phldrT="[Text]"/>
      <dgm:spPr/>
      <dgm:t>
        <a:bodyPr/>
        <a:lstStyle/>
        <a:p>
          <a:r>
            <a:rPr lang="en-US" dirty="0"/>
            <a:t>Use the ‘request’ library, gather the data </a:t>
          </a:r>
        </a:p>
      </dgm:t>
    </dgm:pt>
    <dgm:pt modelId="{4B2780FE-9A1E-7449-A285-6184B24F5BE9}" type="parTrans" cxnId="{CA854877-2E9F-7741-91C4-7830DF78BA57}">
      <dgm:prSet/>
      <dgm:spPr/>
      <dgm:t>
        <a:bodyPr/>
        <a:lstStyle/>
        <a:p>
          <a:endParaRPr lang="en-US"/>
        </a:p>
      </dgm:t>
    </dgm:pt>
    <dgm:pt modelId="{0BD0FE8E-FC70-C440-86E5-886B66A96A89}" type="sibTrans" cxnId="{CA854877-2E9F-7741-91C4-7830DF78BA57}">
      <dgm:prSet/>
      <dgm:spPr/>
      <dgm:t>
        <a:bodyPr/>
        <a:lstStyle/>
        <a:p>
          <a:endParaRPr lang="en-US"/>
        </a:p>
      </dgm:t>
    </dgm:pt>
    <dgm:pt modelId="{78ACA576-3814-4A41-8AE9-A0AB8EC43C32}">
      <dgm:prSet phldrT="[Text]"/>
      <dgm:spPr/>
      <dgm:t>
        <a:bodyPr/>
        <a:lstStyle/>
        <a:p>
          <a:r>
            <a:rPr lang="en-US" b="1" dirty="0"/>
            <a:t> r = </a:t>
          </a:r>
          <a:r>
            <a:rPr lang="en-US" b="1" dirty="0" err="1"/>
            <a:t>requests.get</a:t>
          </a:r>
          <a:r>
            <a:rPr lang="en-US" b="1" dirty="0"/>
            <a:t>('http://</a:t>
          </a:r>
          <a:r>
            <a:rPr lang="en-US" b="1" dirty="0" err="1"/>
            <a:t>www.reddit.com</a:t>
          </a:r>
          <a:r>
            <a:rPr lang="en-US" b="1" dirty="0"/>
            <a:t>/r/</a:t>
          </a:r>
          <a:r>
            <a:rPr lang="en-US" b="1" dirty="0" err="1"/>
            <a:t>Advice.json</a:t>
          </a:r>
          <a:r>
            <a:rPr lang="en-US" b="1" dirty="0"/>
            <a:t>', headers=headers)</a:t>
          </a:r>
        </a:p>
      </dgm:t>
    </dgm:pt>
    <dgm:pt modelId="{046E4360-841B-4243-8758-4E7C23E5E227}" type="parTrans" cxnId="{C5519FDB-BCFD-C444-8474-FAEC2374EA28}">
      <dgm:prSet/>
      <dgm:spPr/>
      <dgm:t>
        <a:bodyPr/>
        <a:lstStyle/>
        <a:p>
          <a:endParaRPr lang="en-US"/>
        </a:p>
      </dgm:t>
    </dgm:pt>
    <dgm:pt modelId="{46D60155-597E-4A47-9C02-F3B6937F5753}" type="sibTrans" cxnId="{C5519FDB-BCFD-C444-8474-FAEC2374EA28}">
      <dgm:prSet/>
      <dgm:spPr/>
      <dgm:t>
        <a:bodyPr/>
        <a:lstStyle/>
        <a:p>
          <a:endParaRPr lang="en-US"/>
        </a:p>
      </dgm:t>
    </dgm:pt>
    <dgm:pt modelId="{D3642A6D-4507-5D4B-AFCE-1F2D39DBEDA0}">
      <dgm:prSet phldrT="[Text]"/>
      <dgm:spPr/>
      <dgm:t>
        <a:bodyPr/>
        <a:lstStyle/>
        <a:p>
          <a:r>
            <a:rPr lang="en-US" dirty="0"/>
            <a:t>2nd</a:t>
          </a:r>
        </a:p>
      </dgm:t>
    </dgm:pt>
    <dgm:pt modelId="{22EBD2FE-751B-DA40-A9DD-D72488DBCA0E}" type="parTrans" cxnId="{0D8AA864-655D-2244-9B1B-4ABA8F6360DF}">
      <dgm:prSet/>
      <dgm:spPr/>
      <dgm:t>
        <a:bodyPr/>
        <a:lstStyle/>
        <a:p>
          <a:endParaRPr lang="en-US"/>
        </a:p>
      </dgm:t>
    </dgm:pt>
    <dgm:pt modelId="{730EDE5E-F42E-5449-9171-EA4BDD94951E}" type="sibTrans" cxnId="{0D8AA864-655D-2244-9B1B-4ABA8F6360DF}">
      <dgm:prSet/>
      <dgm:spPr/>
      <dgm:t>
        <a:bodyPr/>
        <a:lstStyle/>
        <a:p>
          <a:endParaRPr lang="en-US"/>
        </a:p>
      </dgm:t>
    </dgm:pt>
    <dgm:pt modelId="{D084B9A0-A84F-454E-9406-5462FD8D1DB8}">
      <dgm:prSet phldrT="[Text]"/>
      <dgm:spPr/>
      <dgm:t>
        <a:bodyPr/>
        <a:lstStyle/>
        <a:p>
          <a:r>
            <a:rPr lang="en-US" dirty="0"/>
            <a:t>Getting more entries (Reddit only gives us 25 posts per request)</a:t>
          </a:r>
        </a:p>
      </dgm:t>
    </dgm:pt>
    <dgm:pt modelId="{9D537E19-A228-9645-BC21-09A86CAA5C69}" type="parTrans" cxnId="{23989F51-6CC9-6F47-907F-451F485C419E}">
      <dgm:prSet/>
      <dgm:spPr/>
      <dgm:t>
        <a:bodyPr/>
        <a:lstStyle/>
        <a:p>
          <a:endParaRPr lang="en-US"/>
        </a:p>
      </dgm:t>
    </dgm:pt>
    <dgm:pt modelId="{9F5CEF85-AB97-D542-9494-0E40C60F680A}" type="sibTrans" cxnId="{23989F51-6CC9-6F47-907F-451F485C419E}">
      <dgm:prSet/>
      <dgm:spPr/>
      <dgm:t>
        <a:bodyPr/>
        <a:lstStyle/>
        <a:p>
          <a:endParaRPr lang="en-US"/>
        </a:p>
      </dgm:t>
    </dgm:pt>
    <dgm:pt modelId="{D79020B8-CAAD-7044-9501-809DD3B18723}">
      <dgm:prSet phldrT="[Text]"/>
      <dgm:spPr/>
      <dgm:t>
        <a:bodyPr/>
        <a:lstStyle/>
        <a:p>
          <a:r>
            <a:rPr lang="en-US" dirty="0"/>
            <a:t>3rd</a:t>
          </a:r>
        </a:p>
      </dgm:t>
    </dgm:pt>
    <dgm:pt modelId="{9CA84DAB-343B-824F-AEE0-A0C17FA0EB54}" type="parTrans" cxnId="{4C2D1706-672F-404F-BCB6-A590A5850C47}">
      <dgm:prSet/>
      <dgm:spPr/>
      <dgm:t>
        <a:bodyPr/>
        <a:lstStyle/>
        <a:p>
          <a:endParaRPr lang="en-US"/>
        </a:p>
      </dgm:t>
    </dgm:pt>
    <dgm:pt modelId="{0AC18204-6EF5-8B44-A77B-005861D3287B}" type="sibTrans" cxnId="{4C2D1706-672F-404F-BCB6-A590A5850C47}">
      <dgm:prSet/>
      <dgm:spPr/>
      <dgm:t>
        <a:bodyPr/>
        <a:lstStyle/>
        <a:p>
          <a:endParaRPr lang="en-US"/>
        </a:p>
      </dgm:t>
    </dgm:pt>
    <dgm:pt modelId="{A6755F80-BB84-EC42-831E-63AD353A2434}">
      <dgm:prSet phldrT="[Text]"/>
      <dgm:spPr/>
      <dgm:t>
        <a:bodyPr/>
        <a:lstStyle/>
        <a:p>
          <a:r>
            <a:rPr lang="en-US" dirty="0"/>
            <a:t>Create a data frame with the data.</a:t>
          </a:r>
        </a:p>
      </dgm:t>
    </dgm:pt>
    <dgm:pt modelId="{C2819AB5-6F38-BE4E-94ED-318FB03755B0}" type="parTrans" cxnId="{6ECEE240-D57C-344D-89A1-979626AB67D1}">
      <dgm:prSet/>
      <dgm:spPr/>
      <dgm:t>
        <a:bodyPr/>
        <a:lstStyle/>
        <a:p>
          <a:endParaRPr lang="en-US"/>
        </a:p>
      </dgm:t>
    </dgm:pt>
    <dgm:pt modelId="{A6A8982F-56F5-5446-A263-03946B5BE8E0}" type="sibTrans" cxnId="{6ECEE240-D57C-344D-89A1-979626AB67D1}">
      <dgm:prSet/>
      <dgm:spPr/>
      <dgm:t>
        <a:bodyPr/>
        <a:lstStyle/>
        <a:p>
          <a:endParaRPr lang="en-US"/>
        </a:p>
      </dgm:t>
    </dgm:pt>
    <dgm:pt modelId="{033C7C92-5741-2440-881A-FFADA4B9E0B4}">
      <dgm:prSet phldrT="[Text]"/>
      <dgm:spPr/>
      <dgm:t>
        <a:bodyPr/>
        <a:lstStyle/>
        <a:p>
          <a:r>
            <a:rPr lang="en-US" dirty="0"/>
            <a:t>Export it into a csv</a:t>
          </a:r>
        </a:p>
      </dgm:t>
    </dgm:pt>
    <dgm:pt modelId="{56B39D92-5888-A94E-A16A-52C3F4568E9E}" type="parTrans" cxnId="{46BF9BC6-6E9F-F14E-883F-E4CAB0708C5E}">
      <dgm:prSet/>
      <dgm:spPr/>
      <dgm:t>
        <a:bodyPr/>
        <a:lstStyle/>
        <a:p>
          <a:endParaRPr lang="en-US"/>
        </a:p>
      </dgm:t>
    </dgm:pt>
    <dgm:pt modelId="{05D938D2-F4A3-4D4E-8802-FD5ADE33E28D}" type="sibTrans" cxnId="{46BF9BC6-6E9F-F14E-883F-E4CAB0708C5E}">
      <dgm:prSet/>
      <dgm:spPr/>
      <dgm:t>
        <a:bodyPr/>
        <a:lstStyle/>
        <a:p>
          <a:endParaRPr lang="en-US"/>
        </a:p>
      </dgm:t>
    </dgm:pt>
    <dgm:pt modelId="{06CE332F-F045-1545-89F0-A4F57C5909F8}">
      <dgm:prSet phldrT="[Text]"/>
      <dgm:spPr/>
      <dgm:t>
        <a:bodyPr/>
        <a:lstStyle/>
        <a:p>
          <a:r>
            <a:rPr lang="en-US" dirty="0"/>
            <a:t>Create a ‘type’ column where the two subreddits are divided into 1 and 0 depending on which type they are.</a:t>
          </a:r>
        </a:p>
      </dgm:t>
    </dgm:pt>
    <dgm:pt modelId="{D057923D-8077-3546-9D62-996180BCDC5F}" type="parTrans" cxnId="{2D49CC00-BFED-8443-BC5B-195AE23B7A32}">
      <dgm:prSet/>
      <dgm:spPr/>
      <dgm:t>
        <a:bodyPr/>
        <a:lstStyle/>
        <a:p>
          <a:endParaRPr lang="en-US"/>
        </a:p>
      </dgm:t>
    </dgm:pt>
    <dgm:pt modelId="{D457D38F-59C3-0348-BE33-E529CAB2296A}" type="sibTrans" cxnId="{2D49CC00-BFED-8443-BC5B-195AE23B7A32}">
      <dgm:prSet/>
      <dgm:spPr/>
    </dgm:pt>
    <dgm:pt modelId="{99E85F7B-5DFF-704A-8295-538688E01F0A}">
      <dgm:prSet phldrT="[Text]"/>
      <dgm:spPr/>
      <dgm:t>
        <a:bodyPr/>
        <a:lstStyle/>
        <a:p>
          <a:r>
            <a:rPr lang="en-US" dirty="0"/>
            <a:t>Drop duplicates. Close to 8,000 dropped</a:t>
          </a:r>
        </a:p>
      </dgm:t>
    </dgm:pt>
    <dgm:pt modelId="{4EC50150-2CC6-0949-80BA-22CA5AE53AB3}" type="parTrans" cxnId="{82D166E3-7073-EA42-B11B-87BDD28F8B26}">
      <dgm:prSet/>
      <dgm:spPr/>
      <dgm:t>
        <a:bodyPr/>
        <a:lstStyle/>
        <a:p>
          <a:endParaRPr lang="en-US"/>
        </a:p>
      </dgm:t>
    </dgm:pt>
    <dgm:pt modelId="{79016893-1548-9740-87AA-DE7172EA2728}" type="sibTrans" cxnId="{82D166E3-7073-EA42-B11B-87BDD28F8B26}">
      <dgm:prSet/>
      <dgm:spPr/>
    </dgm:pt>
    <dgm:pt modelId="{360FB3A4-1255-FF45-A955-B04BBB60B70E}">
      <dgm:prSet phldrT="[Text]"/>
      <dgm:spPr/>
      <dgm:t>
        <a:bodyPr/>
        <a:lstStyle/>
        <a:p>
          <a:r>
            <a:rPr lang="en-US" b="1" dirty="0"/>
            <a:t>10,000 posts</a:t>
          </a:r>
        </a:p>
      </dgm:t>
    </dgm:pt>
    <dgm:pt modelId="{66F98D29-7FEE-7E45-B001-17C28FE4970A}" type="parTrans" cxnId="{F2B9B457-6894-AA41-9983-7500E2E5B377}">
      <dgm:prSet/>
      <dgm:spPr/>
      <dgm:t>
        <a:bodyPr/>
        <a:lstStyle/>
        <a:p>
          <a:endParaRPr lang="en-US"/>
        </a:p>
      </dgm:t>
    </dgm:pt>
    <dgm:pt modelId="{581A8B7A-BAF8-7642-8ED3-977345670B61}" type="sibTrans" cxnId="{F2B9B457-6894-AA41-9983-7500E2E5B377}">
      <dgm:prSet/>
      <dgm:spPr/>
      <dgm:t>
        <a:bodyPr/>
        <a:lstStyle/>
        <a:p>
          <a:endParaRPr lang="en-US"/>
        </a:p>
      </dgm:t>
    </dgm:pt>
    <dgm:pt modelId="{17D3C97C-B905-DA45-86D2-6D4446ECEEE4}" type="pres">
      <dgm:prSet presAssocID="{0D050F4A-77D3-384C-83C1-5FD74AF3BFF9}" presName="linearFlow" presStyleCnt="0">
        <dgm:presLayoutVars>
          <dgm:dir/>
          <dgm:animLvl val="lvl"/>
          <dgm:resizeHandles val="exact"/>
        </dgm:presLayoutVars>
      </dgm:prSet>
      <dgm:spPr/>
    </dgm:pt>
    <dgm:pt modelId="{84ACE971-9C0C-2543-ACD3-3537C810F9A6}" type="pres">
      <dgm:prSet presAssocID="{01DF4CED-33C5-CE47-A2E9-27E00DDB51D1}" presName="composite" presStyleCnt="0"/>
      <dgm:spPr/>
    </dgm:pt>
    <dgm:pt modelId="{B97C1A45-CCA3-DA41-8664-610A3054F471}" type="pres">
      <dgm:prSet presAssocID="{01DF4CED-33C5-CE47-A2E9-27E00DDB51D1}" presName="parentText" presStyleLbl="alignNode1" presStyleIdx="0" presStyleCnt="3">
        <dgm:presLayoutVars>
          <dgm:chMax val="1"/>
          <dgm:bulletEnabled val="1"/>
        </dgm:presLayoutVars>
      </dgm:prSet>
      <dgm:spPr/>
    </dgm:pt>
    <dgm:pt modelId="{9094DB8B-34A4-3149-B7F5-E293D2A3C922}" type="pres">
      <dgm:prSet presAssocID="{01DF4CED-33C5-CE47-A2E9-27E00DDB51D1}" presName="descendantText" presStyleLbl="alignAcc1" presStyleIdx="0" presStyleCnt="3">
        <dgm:presLayoutVars>
          <dgm:bulletEnabled val="1"/>
        </dgm:presLayoutVars>
      </dgm:prSet>
      <dgm:spPr/>
    </dgm:pt>
    <dgm:pt modelId="{37427F3A-6E8E-2048-99CE-AD63FFE9C854}" type="pres">
      <dgm:prSet presAssocID="{B18EEB8F-C542-3640-8839-9F454D86A705}" presName="sp" presStyleCnt="0"/>
      <dgm:spPr/>
    </dgm:pt>
    <dgm:pt modelId="{8D91B69F-1295-4345-84CD-197602A3445C}" type="pres">
      <dgm:prSet presAssocID="{D3642A6D-4507-5D4B-AFCE-1F2D39DBEDA0}" presName="composite" presStyleCnt="0"/>
      <dgm:spPr/>
    </dgm:pt>
    <dgm:pt modelId="{15484B59-D7E5-254E-A9F9-A1E8FA9D542A}" type="pres">
      <dgm:prSet presAssocID="{D3642A6D-4507-5D4B-AFCE-1F2D39DBEDA0}" presName="parentText" presStyleLbl="alignNode1" presStyleIdx="1" presStyleCnt="3">
        <dgm:presLayoutVars>
          <dgm:chMax val="1"/>
          <dgm:bulletEnabled val="1"/>
        </dgm:presLayoutVars>
      </dgm:prSet>
      <dgm:spPr/>
    </dgm:pt>
    <dgm:pt modelId="{D26E2FFF-1142-9340-B3F5-04717ED870D6}" type="pres">
      <dgm:prSet presAssocID="{D3642A6D-4507-5D4B-AFCE-1F2D39DBEDA0}" presName="descendantText" presStyleLbl="alignAcc1" presStyleIdx="1" presStyleCnt="3">
        <dgm:presLayoutVars>
          <dgm:bulletEnabled val="1"/>
        </dgm:presLayoutVars>
      </dgm:prSet>
      <dgm:spPr/>
    </dgm:pt>
    <dgm:pt modelId="{FF631BEE-30AE-7B4B-9730-0B8E7E5593D8}" type="pres">
      <dgm:prSet presAssocID="{730EDE5E-F42E-5449-9171-EA4BDD94951E}" presName="sp" presStyleCnt="0"/>
      <dgm:spPr/>
    </dgm:pt>
    <dgm:pt modelId="{24EBABAA-6188-A944-BF0F-752EF354B279}" type="pres">
      <dgm:prSet presAssocID="{D79020B8-CAAD-7044-9501-809DD3B18723}" presName="composite" presStyleCnt="0"/>
      <dgm:spPr/>
    </dgm:pt>
    <dgm:pt modelId="{CF972C5F-BC39-5B4A-8434-24D72ECE0826}" type="pres">
      <dgm:prSet presAssocID="{D79020B8-CAAD-7044-9501-809DD3B18723}" presName="parentText" presStyleLbl="alignNode1" presStyleIdx="2" presStyleCnt="3">
        <dgm:presLayoutVars>
          <dgm:chMax val="1"/>
          <dgm:bulletEnabled val="1"/>
        </dgm:presLayoutVars>
      </dgm:prSet>
      <dgm:spPr/>
    </dgm:pt>
    <dgm:pt modelId="{58B3CA99-CB76-EE4B-874E-318E5218F9E8}" type="pres">
      <dgm:prSet presAssocID="{D79020B8-CAAD-7044-9501-809DD3B18723}" presName="descendantText" presStyleLbl="alignAcc1" presStyleIdx="2" presStyleCnt="3">
        <dgm:presLayoutVars>
          <dgm:bulletEnabled val="1"/>
        </dgm:presLayoutVars>
      </dgm:prSet>
      <dgm:spPr/>
    </dgm:pt>
  </dgm:ptLst>
  <dgm:cxnLst>
    <dgm:cxn modelId="{2D49CC00-BFED-8443-BC5B-195AE23B7A32}" srcId="{D3642A6D-4507-5D4B-AFCE-1F2D39DBEDA0}" destId="{06CE332F-F045-1545-89F0-A4F57C5909F8}" srcOrd="1" destOrd="0" parTransId="{D057923D-8077-3546-9D62-996180BCDC5F}" sibTransId="{D457D38F-59C3-0348-BE33-E529CAB2296A}"/>
    <dgm:cxn modelId="{4C2D1706-672F-404F-BCB6-A590A5850C47}" srcId="{0D050F4A-77D3-384C-83C1-5FD74AF3BFF9}" destId="{D79020B8-CAAD-7044-9501-809DD3B18723}" srcOrd="2" destOrd="0" parTransId="{9CA84DAB-343B-824F-AEE0-A0C17FA0EB54}" sibTransId="{0AC18204-6EF5-8B44-A77B-005861D3287B}"/>
    <dgm:cxn modelId="{C6B0443C-6625-8E4F-9CF2-C593D55F8A7B}" type="presOf" srcId="{D084B9A0-A84F-454E-9406-5462FD8D1DB8}" destId="{D26E2FFF-1142-9340-B3F5-04717ED870D6}" srcOrd="0" destOrd="0" presId="urn:microsoft.com/office/officeart/2005/8/layout/chevron2"/>
    <dgm:cxn modelId="{6ECEE240-D57C-344D-89A1-979626AB67D1}" srcId="{D79020B8-CAAD-7044-9501-809DD3B18723}" destId="{A6755F80-BB84-EC42-831E-63AD353A2434}" srcOrd="0" destOrd="0" parTransId="{C2819AB5-6F38-BE4E-94ED-318FB03755B0}" sibTransId="{A6A8982F-56F5-5446-A263-03946B5BE8E0}"/>
    <dgm:cxn modelId="{23989F51-6CC9-6F47-907F-451F485C419E}" srcId="{D3642A6D-4507-5D4B-AFCE-1F2D39DBEDA0}" destId="{D084B9A0-A84F-454E-9406-5462FD8D1DB8}" srcOrd="0" destOrd="0" parTransId="{9D537E19-A228-9645-BC21-09A86CAA5C69}" sibTransId="{9F5CEF85-AB97-D542-9494-0E40C60F680A}"/>
    <dgm:cxn modelId="{F2B9B457-6894-AA41-9983-7500E2E5B377}" srcId="{01DF4CED-33C5-CE47-A2E9-27E00DDB51D1}" destId="{360FB3A4-1255-FF45-A955-B04BBB60B70E}" srcOrd="2" destOrd="0" parTransId="{66F98D29-7FEE-7E45-B001-17C28FE4970A}" sibTransId="{581A8B7A-BAF8-7642-8ED3-977345670B61}"/>
    <dgm:cxn modelId="{0D8AA864-655D-2244-9B1B-4ABA8F6360DF}" srcId="{0D050F4A-77D3-384C-83C1-5FD74AF3BFF9}" destId="{D3642A6D-4507-5D4B-AFCE-1F2D39DBEDA0}" srcOrd="1" destOrd="0" parTransId="{22EBD2FE-751B-DA40-A9DD-D72488DBCA0E}" sibTransId="{730EDE5E-F42E-5449-9171-EA4BDD94951E}"/>
    <dgm:cxn modelId="{ED009A67-B916-E14C-A009-E9CB2F95AAAA}" type="presOf" srcId="{D79020B8-CAAD-7044-9501-809DD3B18723}" destId="{CF972C5F-BC39-5B4A-8434-24D72ECE0826}" srcOrd="0" destOrd="0" presId="urn:microsoft.com/office/officeart/2005/8/layout/chevron2"/>
    <dgm:cxn modelId="{B6405F6D-C28D-7D4C-9781-788C80B399DA}" srcId="{0D050F4A-77D3-384C-83C1-5FD74AF3BFF9}" destId="{01DF4CED-33C5-CE47-A2E9-27E00DDB51D1}" srcOrd="0" destOrd="0" parTransId="{63B1D6AA-35F8-8348-8F07-CD0A3426D0ED}" sibTransId="{B18EEB8F-C542-3640-8839-9F454D86A705}"/>
    <dgm:cxn modelId="{34816F75-7BF3-3941-84AA-7D015F1201E8}" type="presOf" srcId="{D3642A6D-4507-5D4B-AFCE-1F2D39DBEDA0}" destId="{15484B59-D7E5-254E-A9F9-A1E8FA9D542A}" srcOrd="0" destOrd="0" presId="urn:microsoft.com/office/officeart/2005/8/layout/chevron2"/>
    <dgm:cxn modelId="{CA854877-2E9F-7741-91C4-7830DF78BA57}" srcId="{01DF4CED-33C5-CE47-A2E9-27E00DDB51D1}" destId="{73F969DE-0C33-C544-A1E3-7FF46C407D1E}" srcOrd="0" destOrd="0" parTransId="{4B2780FE-9A1E-7449-A285-6184B24F5BE9}" sibTransId="{0BD0FE8E-FC70-C440-86E5-886B66A96A89}"/>
    <dgm:cxn modelId="{F893358E-F708-3149-9A26-DABEE5B977C2}" type="presOf" srcId="{033C7C92-5741-2440-881A-FFADA4B9E0B4}" destId="{58B3CA99-CB76-EE4B-874E-318E5218F9E8}" srcOrd="0" destOrd="2" presId="urn:microsoft.com/office/officeart/2005/8/layout/chevron2"/>
    <dgm:cxn modelId="{A8515C9F-D53A-0D49-A202-63A29975B080}" type="presOf" srcId="{0D050F4A-77D3-384C-83C1-5FD74AF3BFF9}" destId="{17D3C97C-B905-DA45-86D2-6D4446ECEEE4}" srcOrd="0" destOrd="0" presId="urn:microsoft.com/office/officeart/2005/8/layout/chevron2"/>
    <dgm:cxn modelId="{105424B7-CAC8-7442-8A3C-DFED2A02E3D1}" type="presOf" srcId="{99E85F7B-5DFF-704A-8295-538688E01F0A}" destId="{58B3CA99-CB76-EE4B-874E-318E5218F9E8}" srcOrd="0" destOrd="1" presId="urn:microsoft.com/office/officeart/2005/8/layout/chevron2"/>
    <dgm:cxn modelId="{ACC0DAC2-2CCE-3743-9FBE-4776AD2BB63D}" type="presOf" srcId="{06CE332F-F045-1545-89F0-A4F57C5909F8}" destId="{D26E2FFF-1142-9340-B3F5-04717ED870D6}" srcOrd="0" destOrd="1" presId="urn:microsoft.com/office/officeart/2005/8/layout/chevron2"/>
    <dgm:cxn modelId="{44E13CC3-F7C2-374C-8525-D442CE4A3A46}" type="presOf" srcId="{78ACA576-3814-4A41-8AE9-A0AB8EC43C32}" destId="{9094DB8B-34A4-3149-B7F5-E293D2A3C922}" srcOrd="0" destOrd="1" presId="urn:microsoft.com/office/officeart/2005/8/layout/chevron2"/>
    <dgm:cxn modelId="{152562C4-E037-5F44-8E44-17DCDD8F0AF8}" type="presOf" srcId="{A6755F80-BB84-EC42-831E-63AD353A2434}" destId="{58B3CA99-CB76-EE4B-874E-318E5218F9E8}" srcOrd="0" destOrd="0" presId="urn:microsoft.com/office/officeart/2005/8/layout/chevron2"/>
    <dgm:cxn modelId="{46BF9BC6-6E9F-F14E-883F-E4CAB0708C5E}" srcId="{D79020B8-CAAD-7044-9501-809DD3B18723}" destId="{033C7C92-5741-2440-881A-FFADA4B9E0B4}" srcOrd="2" destOrd="0" parTransId="{56B39D92-5888-A94E-A16A-52C3F4568E9E}" sibTransId="{05D938D2-F4A3-4D4E-8802-FD5ADE33E28D}"/>
    <dgm:cxn modelId="{BB19A9D5-D2A1-4643-AA1A-4596BDC27421}" type="presOf" srcId="{73F969DE-0C33-C544-A1E3-7FF46C407D1E}" destId="{9094DB8B-34A4-3149-B7F5-E293D2A3C922}" srcOrd="0" destOrd="0" presId="urn:microsoft.com/office/officeart/2005/8/layout/chevron2"/>
    <dgm:cxn modelId="{30785BD9-1F11-474A-9436-14524C7B2AA0}" type="presOf" srcId="{360FB3A4-1255-FF45-A955-B04BBB60B70E}" destId="{9094DB8B-34A4-3149-B7F5-E293D2A3C922}" srcOrd="0" destOrd="2" presId="urn:microsoft.com/office/officeart/2005/8/layout/chevron2"/>
    <dgm:cxn modelId="{C5519FDB-BCFD-C444-8474-FAEC2374EA28}" srcId="{01DF4CED-33C5-CE47-A2E9-27E00DDB51D1}" destId="{78ACA576-3814-4A41-8AE9-A0AB8EC43C32}" srcOrd="1" destOrd="0" parTransId="{046E4360-841B-4243-8758-4E7C23E5E227}" sibTransId="{46D60155-597E-4A47-9C02-F3B6937F5753}"/>
    <dgm:cxn modelId="{82D166E3-7073-EA42-B11B-87BDD28F8B26}" srcId="{D79020B8-CAAD-7044-9501-809DD3B18723}" destId="{99E85F7B-5DFF-704A-8295-538688E01F0A}" srcOrd="1" destOrd="0" parTransId="{4EC50150-2CC6-0949-80BA-22CA5AE53AB3}" sibTransId="{79016893-1548-9740-87AA-DE7172EA2728}"/>
    <dgm:cxn modelId="{D517ABF0-4D77-874A-BD76-87068850C1FA}" type="presOf" srcId="{01DF4CED-33C5-CE47-A2E9-27E00DDB51D1}" destId="{B97C1A45-CCA3-DA41-8664-610A3054F471}" srcOrd="0" destOrd="0" presId="urn:microsoft.com/office/officeart/2005/8/layout/chevron2"/>
    <dgm:cxn modelId="{40EC856B-D6A9-2241-AFA9-C65C463187A5}" type="presParOf" srcId="{17D3C97C-B905-DA45-86D2-6D4446ECEEE4}" destId="{84ACE971-9C0C-2543-ACD3-3537C810F9A6}" srcOrd="0" destOrd="0" presId="urn:microsoft.com/office/officeart/2005/8/layout/chevron2"/>
    <dgm:cxn modelId="{FD9419AC-3F37-204B-BF32-5C0512C5FDFF}" type="presParOf" srcId="{84ACE971-9C0C-2543-ACD3-3537C810F9A6}" destId="{B97C1A45-CCA3-DA41-8664-610A3054F471}" srcOrd="0" destOrd="0" presId="urn:microsoft.com/office/officeart/2005/8/layout/chevron2"/>
    <dgm:cxn modelId="{08F9724F-3458-1446-96E6-DD1128D6ADFE}" type="presParOf" srcId="{84ACE971-9C0C-2543-ACD3-3537C810F9A6}" destId="{9094DB8B-34A4-3149-B7F5-E293D2A3C922}" srcOrd="1" destOrd="0" presId="urn:microsoft.com/office/officeart/2005/8/layout/chevron2"/>
    <dgm:cxn modelId="{A2A61EAC-9F80-8F4C-936D-A8E9C1B4B9B1}" type="presParOf" srcId="{17D3C97C-B905-DA45-86D2-6D4446ECEEE4}" destId="{37427F3A-6E8E-2048-99CE-AD63FFE9C854}" srcOrd="1" destOrd="0" presId="urn:microsoft.com/office/officeart/2005/8/layout/chevron2"/>
    <dgm:cxn modelId="{5099DE8C-60DD-454C-80ED-CECF565EF249}" type="presParOf" srcId="{17D3C97C-B905-DA45-86D2-6D4446ECEEE4}" destId="{8D91B69F-1295-4345-84CD-197602A3445C}" srcOrd="2" destOrd="0" presId="urn:microsoft.com/office/officeart/2005/8/layout/chevron2"/>
    <dgm:cxn modelId="{DAC829FD-09A6-2044-89A5-ADDE664589E4}" type="presParOf" srcId="{8D91B69F-1295-4345-84CD-197602A3445C}" destId="{15484B59-D7E5-254E-A9F9-A1E8FA9D542A}" srcOrd="0" destOrd="0" presId="urn:microsoft.com/office/officeart/2005/8/layout/chevron2"/>
    <dgm:cxn modelId="{709A1C7E-84DF-7547-9396-6BE2764C828B}" type="presParOf" srcId="{8D91B69F-1295-4345-84CD-197602A3445C}" destId="{D26E2FFF-1142-9340-B3F5-04717ED870D6}" srcOrd="1" destOrd="0" presId="urn:microsoft.com/office/officeart/2005/8/layout/chevron2"/>
    <dgm:cxn modelId="{9E4704B2-7599-D64D-B1C3-3E3DE0FFD2E2}" type="presParOf" srcId="{17D3C97C-B905-DA45-86D2-6D4446ECEEE4}" destId="{FF631BEE-30AE-7B4B-9730-0B8E7E5593D8}" srcOrd="3" destOrd="0" presId="urn:microsoft.com/office/officeart/2005/8/layout/chevron2"/>
    <dgm:cxn modelId="{DE0F5719-A71D-6B47-92F0-B9E0DDE94D86}" type="presParOf" srcId="{17D3C97C-B905-DA45-86D2-6D4446ECEEE4}" destId="{24EBABAA-6188-A944-BF0F-752EF354B279}" srcOrd="4" destOrd="0" presId="urn:microsoft.com/office/officeart/2005/8/layout/chevron2"/>
    <dgm:cxn modelId="{DB432C17-962A-4147-8ABA-9DAF84B70BAD}" type="presParOf" srcId="{24EBABAA-6188-A944-BF0F-752EF354B279}" destId="{CF972C5F-BC39-5B4A-8434-24D72ECE0826}" srcOrd="0" destOrd="0" presId="urn:microsoft.com/office/officeart/2005/8/layout/chevron2"/>
    <dgm:cxn modelId="{E579EA73-E7A1-AF4D-A450-694793D8902B}" type="presParOf" srcId="{24EBABAA-6188-A944-BF0F-752EF354B279}" destId="{58B3CA99-CB76-EE4B-874E-318E5218F9E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935B6F-2317-574E-A0F1-973ECCE9918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D01F89-A65A-E043-9587-CF11025E14A7}">
      <dgm:prSet phldrT="[Text]"/>
      <dgm:spPr/>
      <dgm:t>
        <a:bodyPr/>
        <a:lstStyle/>
        <a:p>
          <a:pPr>
            <a:lnSpc>
              <a:spcPct val="100000"/>
            </a:lnSpc>
            <a:defRPr b="1"/>
          </a:pPr>
          <a:r>
            <a:rPr lang="en-US"/>
            <a:t>1st</a:t>
          </a:r>
        </a:p>
      </dgm:t>
    </dgm:pt>
    <dgm:pt modelId="{56CFB5DA-EB2A-9B41-9AA0-7AB5AE2E1797}" type="parTrans" cxnId="{1D8DEAD1-A7CA-9849-9F5D-14CB7BC7D849}">
      <dgm:prSet/>
      <dgm:spPr/>
      <dgm:t>
        <a:bodyPr/>
        <a:lstStyle/>
        <a:p>
          <a:endParaRPr lang="en-US"/>
        </a:p>
      </dgm:t>
    </dgm:pt>
    <dgm:pt modelId="{17B18834-8A61-4D41-9282-DFE142C39818}" type="sibTrans" cxnId="{1D8DEAD1-A7CA-9849-9F5D-14CB7BC7D849}">
      <dgm:prSet/>
      <dgm:spPr/>
      <dgm:t>
        <a:bodyPr/>
        <a:lstStyle/>
        <a:p>
          <a:endParaRPr lang="en-US"/>
        </a:p>
      </dgm:t>
    </dgm:pt>
    <dgm:pt modelId="{B11121E4-C3DD-C84C-8CC4-49EC41E5C074}">
      <dgm:prSet phldrT="[Text]"/>
      <dgm:spPr/>
      <dgm:t>
        <a:bodyPr/>
        <a:lstStyle/>
        <a:p>
          <a:pPr>
            <a:lnSpc>
              <a:spcPct val="100000"/>
            </a:lnSpc>
          </a:pPr>
          <a:endParaRPr lang="en-US" dirty="0"/>
        </a:p>
      </dgm:t>
    </dgm:pt>
    <dgm:pt modelId="{060E289E-67C8-0546-816E-E66AC76BF9FB}" type="parTrans" cxnId="{63EAB55D-26D1-6044-993A-8371FCA58633}">
      <dgm:prSet/>
      <dgm:spPr/>
      <dgm:t>
        <a:bodyPr/>
        <a:lstStyle/>
        <a:p>
          <a:endParaRPr lang="en-US"/>
        </a:p>
      </dgm:t>
    </dgm:pt>
    <dgm:pt modelId="{78D862C1-5006-784D-A08F-CE9B380BCF04}" type="sibTrans" cxnId="{63EAB55D-26D1-6044-993A-8371FCA58633}">
      <dgm:prSet/>
      <dgm:spPr/>
      <dgm:t>
        <a:bodyPr/>
        <a:lstStyle/>
        <a:p>
          <a:endParaRPr lang="en-US"/>
        </a:p>
      </dgm:t>
    </dgm:pt>
    <dgm:pt modelId="{AF1149FF-E24E-8342-ADD7-97EB917B64F3}">
      <dgm:prSet phldrT="[Text]"/>
      <dgm:spPr/>
      <dgm:t>
        <a:bodyPr/>
        <a:lstStyle/>
        <a:p>
          <a:pPr>
            <a:lnSpc>
              <a:spcPct val="100000"/>
            </a:lnSpc>
          </a:pPr>
          <a:r>
            <a:rPr lang="en-US" dirty="0"/>
            <a:t>Remove unnecessary Columns</a:t>
          </a:r>
        </a:p>
      </dgm:t>
    </dgm:pt>
    <dgm:pt modelId="{163FDB9C-EBBB-CB4A-A672-469183AB004D}" type="parTrans" cxnId="{2BA71B25-9586-DA4D-B5F5-92EF73E8E853}">
      <dgm:prSet/>
      <dgm:spPr/>
      <dgm:t>
        <a:bodyPr/>
        <a:lstStyle/>
        <a:p>
          <a:endParaRPr lang="en-US"/>
        </a:p>
      </dgm:t>
    </dgm:pt>
    <dgm:pt modelId="{5E2EB7B6-AD8F-F545-9633-DA2B066FB72C}" type="sibTrans" cxnId="{2BA71B25-9586-DA4D-B5F5-92EF73E8E853}">
      <dgm:prSet/>
      <dgm:spPr/>
      <dgm:t>
        <a:bodyPr/>
        <a:lstStyle/>
        <a:p>
          <a:endParaRPr lang="en-US"/>
        </a:p>
      </dgm:t>
    </dgm:pt>
    <dgm:pt modelId="{0B260036-9B34-8C42-B6B6-840E74B98397}">
      <dgm:prSet phldrT="[Text]"/>
      <dgm:spPr/>
      <dgm:t>
        <a:bodyPr/>
        <a:lstStyle/>
        <a:p>
          <a:pPr>
            <a:lnSpc>
              <a:spcPct val="100000"/>
            </a:lnSpc>
            <a:defRPr b="1"/>
          </a:pPr>
          <a:r>
            <a:rPr lang="en-US"/>
            <a:t>2nd</a:t>
          </a:r>
        </a:p>
      </dgm:t>
    </dgm:pt>
    <dgm:pt modelId="{76681768-4A9B-A54A-B442-E09743864D28}" type="parTrans" cxnId="{EC3EF87F-822C-1443-98E7-3C8B0D3FEE4F}">
      <dgm:prSet/>
      <dgm:spPr/>
      <dgm:t>
        <a:bodyPr/>
        <a:lstStyle/>
        <a:p>
          <a:endParaRPr lang="en-US"/>
        </a:p>
      </dgm:t>
    </dgm:pt>
    <dgm:pt modelId="{AFC6D0D6-3251-DE4B-86C8-631215BF93FF}" type="sibTrans" cxnId="{EC3EF87F-822C-1443-98E7-3C8B0D3FEE4F}">
      <dgm:prSet/>
      <dgm:spPr/>
      <dgm:t>
        <a:bodyPr/>
        <a:lstStyle/>
        <a:p>
          <a:endParaRPr lang="en-US"/>
        </a:p>
      </dgm:t>
    </dgm:pt>
    <dgm:pt modelId="{0A0DA1F6-3954-214B-8E54-51AAA2B9FC9D}">
      <dgm:prSet phldrT="[Text]"/>
      <dgm:spPr/>
      <dgm:t>
        <a:bodyPr/>
        <a:lstStyle/>
        <a:p>
          <a:pPr>
            <a:lnSpc>
              <a:spcPct val="100000"/>
            </a:lnSpc>
          </a:pPr>
          <a:r>
            <a:rPr lang="en-US" dirty="0"/>
            <a:t>Missing Values ?</a:t>
          </a:r>
        </a:p>
      </dgm:t>
    </dgm:pt>
    <dgm:pt modelId="{EF3BFF31-3C2C-CB44-8DE7-97BFD6A0133A}" type="parTrans" cxnId="{013C685B-F68F-5C40-8930-D6184B978149}">
      <dgm:prSet/>
      <dgm:spPr/>
      <dgm:t>
        <a:bodyPr/>
        <a:lstStyle/>
        <a:p>
          <a:endParaRPr lang="en-US"/>
        </a:p>
      </dgm:t>
    </dgm:pt>
    <dgm:pt modelId="{853E3002-5C3A-4A48-91AB-FDE1C4FD1EE1}" type="sibTrans" cxnId="{013C685B-F68F-5C40-8930-D6184B978149}">
      <dgm:prSet/>
      <dgm:spPr/>
      <dgm:t>
        <a:bodyPr/>
        <a:lstStyle/>
        <a:p>
          <a:endParaRPr lang="en-US"/>
        </a:p>
      </dgm:t>
    </dgm:pt>
    <dgm:pt modelId="{1BA0BE69-70DD-4CAF-BEC3-369B0B965A20}" type="pres">
      <dgm:prSet presAssocID="{2A935B6F-2317-574E-A0F1-973ECCE99183}" presName="root" presStyleCnt="0">
        <dgm:presLayoutVars>
          <dgm:dir/>
          <dgm:resizeHandles val="exact"/>
        </dgm:presLayoutVars>
      </dgm:prSet>
      <dgm:spPr/>
    </dgm:pt>
    <dgm:pt modelId="{27AA1AA4-8FFF-44A7-A5ED-48A112C31E8D}" type="pres">
      <dgm:prSet presAssocID="{87D01F89-A65A-E043-9587-CF11025E14A7}" presName="compNode" presStyleCnt="0"/>
      <dgm:spPr/>
    </dgm:pt>
    <dgm:pt modelId="{CE579BEF-126D-482C-A53C-F7D5D4AF7C1A}" type="pres">
      <dgm:prSet presAssocID="{87D01F89-A65A-E043-9587-CF11025E14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79E828A1-F15D-4DFD-B855-1AB1E7844E29}" type="pres">
      <dgm:prSet presAssocID="{87D01F89-A65A-E043-9587-CF11025E14A7}" presName="iconSpace" presStyleCnt="0"/>
      <dgm:spPr/>
    </dgm:pt>
    <dgm:pt modelId="{70AC5642-5D5B-44A1-9174-B74153EAB191}" type="pres">
      <dgm:prSet presAssocID="{87D01F89-A65A-E043-9587-CF11025E14A7}" presName="parTx" presStyleLbl="revTx" presStyleIdx="0" presStyleCnt="4">
        <dgm:presLayoutVars>
          <dgm:chMax val="0"/>
          <dgm:chPref val="0"/>
        </dgm:presLayoutVars>
      </dgm:prSet>
      <dgm:spPr/>
    </dgm:pt>
    <dgm:pt modelId="{04626D31-C2CB-4DFB-9303-718A7E82642C}" type="pres">
      <dgm:prSet presAssocID="{87D01F89-A65A-E043-9587-CF11025E14A7}" presName="txSpace" presStyleCnt="0"/>
      <dgm:spPr/>
    </dgm:pt>
    <dgm:pt modelId="{4BCF51A7-3ECF-4F8B-8DD2-EE13C28A4637}" type="pres">
      <dgm:prSet presAssocID="{87D01F89-A65A-E043-9587-CF11025E14A7}" presName="desTx" presStyleLbl="revTx" presStyleIdx="1" presStyleCnt="4">
        <dgm:presLayoutVars/>
      </dgm:prSet>
      <dgm:spPr/>
    </dgm:pt>
    <dgm:pt modelId="{A66E0155-DB3A-4978-A9A0-AC265015DF5D}" type="pres">
      <dgm:prSet presAssocID="{17B18834-8A61-4D41-9282-DFE142C39818}" presName="sibTrans" presStyleCnt="0"/>
      <dgm:spPr/>
    </dgm:pt>
    <dgm:pt modelId="{491E94D9-5745-49B8-8C92-5C6049A991C9}" type="pres">
      <dgm:prSet presAssocID="{0B260036-9B34-8C42-B6B6-840E74B98397}" presName="compNode" presStyleCnt="0"/>
      <dgm:spPr/>
    </dgm:pt>
    <dgm:pt modelId="{557EEAD1-2C26-4218-BBB1-3A661F7E8370}" type="pres">
      <dgm:prSet presAssocID="{0B260036-9B34-8C42-B6B6-840E74B9839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0126F6A-3F48-40AA-A9B5-8DC9DF03C144}" type="pres">
      <dgm:prSet presAssocID="{0B260036-9B34-8C42-B6B6-840E74B98397}" presName="iconSpace" presStyleCnt="0"/>
      <dgm:spPr/>
    </dgm:pt>
    <dgm:pt modelId="{E75ADDFC-B3E1-4E52-9C18-8FBB192E832C}" type="pres">
      <dgm:prSet presAssocID="{0B260036-9B34-8C42-B6B6-840E74B98397}" presName="parTx" presStyleLbl="revTx" presStyleIdx="2" presStyleCnt="4">
        <dgm:presLayoutVars>
          <dgm:chMax val="0"/>
          <dgm:chPref val="0"/>
        </dgm:presLayoutVars>
      </dgm:prSet>
      <dgm:spPr/>
    </dgm:pt>
    <dgm:pt modelId="{92D21472-7E86-4611-894E-F8F925801FB6}" type="pres">
      <dgm:prSet presAssocID="{0B260036-9B34-8C42-B6B6-840E74B98397}" presName="txSpace" presStyleCnt="0"/>
      <dgm:spPr/>
    </dgm:pt>
    <dgm:pt modelId="{F2D5CF56-BD7A-460E-AE25-3E49A6FE7EB3}" type="pres">
      <dgm:prSet presAssocID="{0B260036-9B34-8C42-B6B6-840E74B98397}" presName="desTx" presStyleLbl="revTx" presStyleIdx="3" presStyleCnt="4">
        <dgm:presLayoutVars/>
      </dgm:prSet>
      <dgm:spPr/>
    </dgm:pt>
  </dgm:ptLst>
  <dgm:cxnLst>
    <dgm:cxn modelId="{2BA71B25-9586-DA4D-B5F5-92EF73E8E853}" srcId="{87D01F89-A65A-E043-9587-CF11025E14A7}" destId="{AF1149FF-E24E-8342-ADD7-97EB917B64F3}" srcOrd="1" destOrd="0" parTransId="{163FDB9C-EBBB-CB4A-A672-469183AB004D}" sibTransId="{5E2EB7B6-AD8F-F545-9633-DA2B066FB72C}"/>
    <dgm:cxn modelId="{55DF6726-FEFF-504F-9D63-9EE1ED0708B1}" type="presOf" srcId="{AF1149FF-E24E-8342-ADD7-97EB917B64F3}" destId="{4BCF51A7-3ECF-4F8B-8DD2-EE13C28A4637}" srcOrd="0" destOrd="1" presId="urn:microsoft.com/office/officeart/2018/5/layout/CenteredIconLabelDescriptionList"/>
    <dgm:cxn modelId="{F54D3A35-5626-D942-876C-66C91A6B7D71}" type="presOf" srcId="{B11121E4-C3DD-C84C-8CC4-49EC41E5C074}" destId="{4BCF51A7-3ECF-4F8B-8DD2-EE13C28A4637}" srcOrd="0" destOrd="0" presId="urn:microsoft.com/office/officeart/2018/5/layout/CenteredIconLabelDescriptionList"/>
    <dgm:cxn modelId="{013C685B-F68F-5C40-8930-D6184B978149}" srcId="{0B260036-9B34-8C42-B6B6-840E74B98397}" destId="{0A0DA1F6-3954-214B-8E54-51AAA2B9FC9D}" srcOrd="0" destOrd="0" parTransId="{EF3BFF31-3C2C-CB44-8DE7-97BFD6A0133A}" sibTransId="{853E3002-5C3A-4A48-91AB-FDE1C4FD1EE1}"/>
    <dgm:cxn modelId="{63EAB55D-26D1-6044-993A-8371FCA58633}" srcId="{87D01F89-A65A-E043-9587-CF11025E14A7}" destId="{B11121E4-C3DD-C84C-8CC4-49EC41E5C074}" srcOrd="0" destOrd="0" parTransId="{060E289E-67C8-0546-816E-E66AC76BF9FB}" sibTransId="{78D862C1-5006-784D-A08F-CE9B380BCF04}"/>
    <dgm:cxn modelId="{DDBFA477-8B52-2046-9C56-24F555CBCF33}" type="presOf" srcId="{0B260036-9B34-8C42-B6B6-840E74B98397}" destId="{E75ADDFC-B3E1-4E52-9C18-8FBB192E832C}" srcOrd="0" destOrd="0" presId="urn:microsoft.com/office/officeart/2018/5/layout/CenteredIconLabelDescriptionList"/>
    <dgm:cxn modelId="{D3D3C177-0ACB-374C-8473-A62CF1CC9C52}" type="presOf" srcId="{87D01F89-A65A-E043-9587-CF11025E14A7}" destId="{70AC5642-5D5B-44A1-9174-B74153EAB191}" srcOrd="0" destOrd="0" presId="urn:microsoft.com/office/officeart/2018/5/layout/CenteredIconLabelDescriptionList"/>
    <dgm:cxn modelId="{EC3EF87F-822C-1443-98E7-3C8B0D3FEE4F}" srcId="{2A935B6F-2317-574E-A0F1-973ECCE99183}" destId="{0B260036-9B34-8C42-B6B6-840E74B98397}" srcOrd="1" destOrd="0" parTransId="{76681768-4A9B-A54A-B442-E09743864D28}" sibTransId="{AFC6D0D6-3251-DE4B-86C8-631215BF93FF}"/>
    <dgm:cxn modelId="{F1DE1195-0FDD-7B4C-9527-7E5EA99FE0C7}" type="presOf" srcId="{2A935B6F-2317-574E-A0F1-973ECCE99183}" destId="{1BA0BE69-70DD-4CAF-BEC3-369B0B965A20}" srcOrd="0" destOrd="0" presId="urn:microsoft.com/office/officeart/2018/5/layout/CenteredIconLabelDescriptionList"/>
    <dgm:cxn modelId="{1D8DEAD1-A7CA-9849-9F5D-14CB7BC7D849}" srcId="{2A935B6F-2317-574E-A0F1-973ECCE99183}" destId="{87D01F89-A65A-E043-9587-CF11025E14A7}" srcOrd="0" destOrd="0" parTransId="{56CFB5DA-EB2A-9B41-9AA0-7AB5AE2E1797}" sibTransId="{17B18834-8A61-4D41-9282-DFE142C39818}"/>
    <dgm:cxn modelId="{3ABC07E0-04D3-BC4B-A1EA-5051E2ABE29C}" type="presOf" srcId="{0A0DA1F6-3954-214B-8E54-51AAA2B9FC9D}" destId="{F2D5CF56-BD7A-460E-AE25-3E49A6FE7EB3}" srcOrd="0" destOrd="0" presId="urn:microsoft.com/office/officeart/2018/5/layout/CenteredIconLabelDescriptionList"/>
    <dgm:cxn modelId="{1F3A49BB-2CC2-494F-9429-FAB23BAB3B4F}" type="presParOf" srcId="{1BA0BE69-70DD-4CAF-BEC3-369B0B965A20}" destId="{27AA1AA4-8FFF-44A7-A5ED-48A112C31E8D}" srcOrd="0" destOrd="0" presId="urn:microsoft.com/office/officeart/2018/5/layout/CenteredIconLabelDescriptionList"/>
    <dgm:cxn modelId="{BE3244DF-AB2D-674E-8BFA-32B6532C579E}" type="presParOf" srcId="{27AA1AA4-8FFF-44A7-A5ED-48A112C31E8D}" destId="{CE579BEF-126D-482C-A53C-F7D5D4AF7C1A}" srcOrd="0" destOrd="0" presId="urn:microsoft.com/office/officeart/2018/5/layout/CenteredIconLabelDescriptionList"/>
    <dgm:cxn modelId="{722CD9BF-8D2C-5E4B-99A2-7D67F6997C23}" type="presParOf" srcId="{27AA1AA4-8FFF-44A7-A5ED-48A112C31E8D}" destId="{79E828A1-F15D-4DFD-B855-1AB1E7844E29}" srcOrd="1" destOrd="0" presId="urn:microsoft.com/office/officeart/2018/5/layout/CenteredIconLabelDescriptionList"/>
    <dgm:cxn modelId="{F280879F-2C2C-5F4A-A599-EA9CD2462BBB}" type="presParOf" srcId="{27AA1AA4-8FFF-44A7-A5ED-48A112C31E8D}" destId="{70AC5642-5D5B-44A1-9174-B74153EAB191}" srcOrd="2" destOrd="0" presId="urn:microsoft.com/office/officeart/2018/5/layout/CenteredIconLabelDescriptionList"/>
    <dgm:cxn modelId="{760A5767-92E1-5A44-9B9F-F632E4DF5147}" type="presParOf" srcId="{27AA1AA4-8FFF-44A7-A5ED-48A112C31E8D}" destId="{04626D31-C2CB-4DFB-9303-718A7E82642C}" srcOrd="3" destOrd="0" presId="urn:microsoft.com/office/officeart/2018/5/layout/CenteredIconLabelDescriptionList"/>
    <dgm:cxn modelId="{64C13C72-7285-7A46-97D7-6507B633E66C}" type="presParOf" srcId="{27AA1AA4-8FFF-44A7-A5ED-48A112C31E8D}" destId="{4BCF51A7-3ECF-4F8B-8DD2-EE13C28A4637}" srcOrd="4" destOrd="0" presId="urn:microsoft.com/office/officeart/2018/5/layout/CenteredIconLabelDescriptionList"/>
    <dgm:cxn modelId="{D07BD450-299B-7543-ABEC-FFEC2738C4B8}" type="presParOf" srcId="{1BA0BE69-70DD-4CAF-BEC3-369B0B965A20}" destId="{A66E0155-DB3A-4978-A9A0-AC265015DF5D}" srcOrd="1" destOrd="0" presId="urn:microsoft.com/office/officeart/2018/5/layout/CenteredIconLabelDescriptionList"/>
    <dgm:cxn modelId="{1E4E150C-9214-6743-B3A1-2D47EAF380F2}" type="presParOf" srcId="{1BA0BE69-70DD-4CAF-BEC3-369B0B965A20}" destId="{491E94D9-5745-49B8-8C92-5C6049A991C9}" srcOrd="2" destOrd="0" presId="urn:microsoft.com/office/officeart/2018/5/layout/CenteredIconLabelDescriptionList"/>
    <dgm:cxn modelId="{027F24C8-0E7B-474D-8F45-B1FDC4074F38}" type="presParOf" srcId="{491E94D9-5745-49B8-8C92-5C6049A991C9}" destId="{557EEAD1-2C26-4218-BBB1-3A661F7E8370}" srcOrd="0" destOrd="0" presId="urn:microsoft.com/office/officeart/2018/5/layout/CenteredIconLabelDescriptionList"/>
    <dgm:cxn modelId="{AFE5BC27-5E4E-A64A-8CD9-BD80578537C9}" type="presParOf" srcId="{491E94D9-5745-49B8-8C92-5C6049A991C9}" destId="{C0126F6A-3F48-40AA-A9B5-8DC9DF03C144}" srcOrd="1" destOrd="0" presId="urn:microsoft.com/office/officeart/2018/5/layout/CenteredIconLabelDescriptionList"/>
    <dgm:cxn modelId="{A7357B69-F38F-4240-957B-3FD1292D9CA8}" type="presParOf" srcId="{491E94D9-5745-49B8-8C92-5C6049A991C9}" destId="{E75ADDFC-B3E1-4E52-9C18-8FBB192E832C}" srcOrd="2" destOrd="0" presId="urn:microsoft.com/office/officeart/2018/5/layout/CenteredIconLabelDescriptionList"/>
    <dgm:cxn modelId="{9A387D2D-B250-E24B-8590-4B5F004A78CF}" type="presParOf" srcId="{491E94D9-5745-49B8-8C92-5C6049A991C9}" destId="{92D21472-7E86-4611-894E-F8F925801FB6}" srcOrd="3" destOrd="0" presId="urn:microsoft.com/office/officeart/2018/5/layout/CenteredIconLabelDescriptionList"/>
    <dgm:cxn modelId="{18D2E17F-E817-5B40-8517-DE5BA87F5B91}" type="presParOf" srcId="{491E94D9-5745-49B8-8C92-5C6049A991C9}" destId="{F2D5CF56-BD7A-460E-AE25-3E49A6FE7EB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999FFF-5284-8649-A554-8D993EC42E15}" type="doc">
      <dgm:prSet loTypeId="urn:microsoft.com/office/officeart/2005/8/layout/vList2" loCatId="" qsTypeId="urn:microsoft.com/office/officeart/2005/8/quickstyle/simple4" qsCatId="simple" csTypeId="urn:microsoft.com/office/officeart/2005/8/colors/accent1_3" csCatId="accent1" phldr="1"/>
      <dgm:spPr/>
    </dgm:pt>
    <dgm:pt modelId="{DCD81913-68BE-E24C-9842-D1D49ADB9526}">
      <dgm:prSet phldrT="[Text]"/>
      <dgm:spPr/>
      <dgm:t>
        <a:bodyPr/>
        <a:lstStyle/>
        <a:p>
          <a:r>
            <a:rPr lang="en-US" dirty="0"/>
            <a:t>X= data['titles']</a:t>
          </a:r>
        </a:p>
      </dgm:t>
    </dgm:pt>
    <dgm:pt modelId="{0D18B0AE-703D-C04F-AC1E-B50212A4C16B}" type="parTrans" cxnId="{F32329DD-8D57-894E-BD25-4997279F95DD}">
      <dgm:prSet/>
      <dgm:spPr/>
      <dgm:t>
        <a:bodyPr/>
        <a:lstStyle/>
        <a:p>
          <a:endParaRPr lang="en-US"/>
        </a:p>
      </dgm:t>
    </dgm:pt>
    <dgm:pt modelId="{25809D51-AFF7-9647-96FD-E9A28D5EC586}" type="sibTrans" cxnId="{F32329DD-8D57-894E-BD25-4997279F95DD}">
      <dgm:prSet/>
      <dgm:spPr/>
      <dgm:t>
        <a:bodyPr/>
        <a:lstStyle/>
        <a:p>
          <a:endParaRPr lang="en-US"/>
        </a:p>
      </dgm:t>
    </dgm:pt>
    <dgm:pt modelId="{DC4FD07E-03A8-BD4A-93B3-CDFC3B8D9CC9}">
      <dgm:prSet phldrT="[Text]"/>
      <dgm:spPr/>
      <dgm:t>
        <a:bodyPr/>
        <a:lstStyle/>
        <a:p>
          <a:r>
            <a:rPr lang="en-US"/>
            <a:t>y = data['subreddit type']</a:t>
          </a:r>
          <a:endParaRPr lang="en-US" dirty="0"/>
        </a:p>
      </dgm:t>
    </dgm:pt>
    <dgm:pt modelId="{7135F3E7-E50A-734D-B5F1-A951FB237125}" type="parTrans" cxnId="{4F855EA5-082F-8D41-AA83-46ACAD68CF5E}">
      <dgm:prSet/>
      <dgm:spPr/>
      <dgm:t>
        <a:bodyPr/>
        <a:lstStyle/>
        <a:p>
          <a:endParaRPr lang="en-US"/>
        </a:p>
      </dgm:t>
    </dgm:pt>
    <dgm:pt modelId="{07864E40-2A75-254C-BA84-7D3271675F1A}" type="sibTrans" cxnId="{4F855EA5-082F-8D41-AA83-46ACAD68CF5E}">
      <dgm:prSet/>
      <dgm:spPr/>
      <dgm:t>
        <a:bodyPr/>
        <a:lstStyle/>
        <a:p>
          <a:endParaRPr lang="en-US"/>
        </a:p>
      </dgm:t>
    </dgm:pt>
    <dgm:pt modelId="{1FE73AC6-AA72-B64D-A57D-7EE00A299C7A}" type="pres">
      <dgm:prSet presAssocID="{89999FFF-5284-8649-A554-8D993EC42E15}" presName="linear" presStyleCnt="0">
        <dgm:presLayoutVars>
          <dgm:animLvl val="lvl"/>
          <dgm:resizeHandles val="exact"/>
        </dgm:presLayoutVars>
      </dgm:prSet>
      <dgm:spPr/>
    </dgm:pt>
    <dgm:pt modelId="{8D8EAD71-ACD7-7643-9386-CB3CEA79AC95}" type="pres">
      <dgm:prSet presAssocID="{DCD81913-68BE-E24C-9842-D1D49ADB9526}" presName="parentText" presStyleLbl="node1" presStyleIdx="0" presStyleCnt="2">
        <dgm:presLayoutVars>
          <dgm:chMax val="0"/>
          <dgm:bulletEnabled val="1"/>
        </dgm:presLayoutVars>
      </dgm:prSet>
      <dgm:spPr/>
    </dgm:pt>
    <dgm:pt modelId="{6BA9FB74-8189-3943-B2DC-4537B4A5EA48}" type="pres">
      <dgm:prSet presAssocID="{25809D51-AFF7-9647-96FD-E9A28D5EC586}" presName="spacer" presStyleCnt="0"/>
      <dgm:spPr/>
    </dgm:pt>
    <dgm:pt modelId="{27444046-2A3A-7547-A09C-9EFBDED1696C}" type="pres">
      <dgm:prSet presAssocID="{DC4FD07E-03A8-BD4A-93B3-CDFC3B8D9CC9}" presName="parentText" presStyleLbl="node1" presStyleIdx="1" presStyleCnt="2">
        <dgm:presLayoutVars>
          <dgm:chMax val="0"/>
          <dgm:bulletEnabled val="1"/>
        </dgm:presLayoutVars>
      </dgm:prSet>
      <dgm:spPr/>
    </dgm:pt>
  </dgm:ptLst>
  <dgm:cxnLst>
    <dgm:cxn modelId="{71322346-99AF-7B4B-8D53-D44DFC0DF255}" type="presOf" srcId="{89999FFF-5284-8649-A554-8D993EC42E15}" destId="{1FE73AC6-AA72-B64D-A57D-7EE00A299C7A}" srcOrd="0" destOrd="0" presId="urn:microsoft.com/office/officeart/2005/8/layout/vList2"/>
    <dgm:cxn modelId="{7AC11357-DB68-9B4A-958F-7B8AE35DD157}" type="presOf" srcId="{DCD81913-68BE-E24C-9842-D1D49ADB9526}" destId="{8D8EAD71-ACD7-7643-9386-CB3CEA79AC95}" srcOrd="0" destOrd="0" presId="urn:microsoft.com/office/officeart/2005/8/layout/vList2"/>
    <dgm:cxn modelId="{F6BA3B5C-7C85-A84A-9685-D66863371A44}" type="presOf" srcId="{DC4FD07E-03A8-BD4A-93B3-CDFC3B8D9CC9}" destId="{27444046-2A3A-7547-A09C-9EFBDED1696C}" srcOrd="0" destOrd="0" presId="urn:microsoft.com/office/officeart/2005/8/layout/vList2"/>
    <dgm:cxn modelId="{4F855EA5-082F-8D41-AA83-46ACAD68CF5E}" srcId="{89999FFF-5284-8649-A554-8D993EC42E15}" destId="{DC4FD07E-03A8-BD4A-93B3-CDFC3B8D9CC9}" srcOrd="1" destOrd="0" parTransId="{7135F3E7-E50A-734D-B5F1-A951FB237125}" sibTransId="{07864E40-2A75-254C-BA84-7D3271675F1A}"/>
    <dgm:cxn modelId="{F32329DD-8D57-894E-BD25-4997279F95DD}" srcId="{89999FFF-5284-8649-A554-8D993EC42E15}" destId="{DCD81913-68BE-E24C-9842-D1D49ADB9526}" srcOrd="0" destOrd="0" parTransId="{0D18B0AE-703D-C04F-AC1E-B50212A4C16B}" sibTransId="{25809D51-AFF7-9647-96FD-E9A28D5EC586}"/>
    <dgm:cxn modelId="{CBDE323A-9005-5D45-AE4F-2E4B0B50F465}" type="presParOf" srcId="{1FE73AC6-AA72-B64D-A57D-7EE00A299C7A}" destId="{8D8EAD71-ACD7-7643-9386-CB3CEA79AC95}" srcOrd="0" destOrd="0" presId="urn:microsoft.com/office/officeart/2005/8/layout/vList2"/>
    <dgm:cxn modelId="{B1C736CC-7832-7545-80E3-7CDC593B1A0A}" type="presParOf" srcId="{1FE73AC6-AA72-B64D-A57D-7EE00A299C7A}" destId="{6BA9FB74-8189-3943-B2DC-4537B4A5EA48}" srcOrd="1" destOrd="0" presId="urn:microsoft.com/office/officeart/2005/8/layout/vList2"/>
    <dgm:cxn modelId="{650FF1DD-0FB4-F949-B672-3D598ECB437A}" type="presParOf" srcId="{1FE73AC6-AA72-B64D-A57D-7EE00A299C7A}" destId="{27444046-2A3A-7547-A09C-9EFBDED1696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55A016-0BF4-4433-82F8-3128DED57D50}"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9D981DD8-941A-4B10-A3C3-57D5ED6493EC}">
      <dgm:prSet/>
      <dgm:spPr/>
      <dgm:t>
        <a:bodyPr/>
        <a:lstStyle/>
        <a:p>
          <a:r>
            <a:rPr lang="en-US" dirty="0"/>
            <a:t>- Problem Statement</a:t>
          </a:r>
        </a:p>
      </dgm:t>
    </dgm:pt>
    <dgm:pt modelId="{A3F44725-134B-4D54-9B80-92A3CAD13A0E}" type="parTrans" cxnId="{C8B4F7BC-88C5-4021-92C7-50D51E4BA69C}">
      <dgm:prSet/>
      <dgm:spPr/>
      <dgm:t>
        <a:bodyPr/>
        <a:lstStyle/>
        <a:p>
          <a:endParaRPr lang="en-US"/>
        </a:p>
      </dgm:t>
    </dgm:pt>
    <dgm:pt modelId="{869F0936-F26B-4F97-9014-DD7676C1AA54}" type="sibTrans" cxnId="{C8B4F7BC-88C5-4021-92C7-50D51E4BA69C}">
      <dgm:prSet/>
      <dgm:spPr/>
      <dgm:t>
        <a:bodyPr/>
        <a:lstStyle/>
        <a:p>
          <a:endParaRPr lang="en-US"/>
        </a:p>
      </dgm:t>
    </dgm:pt>
    <dgm:pt modelId="{DC464EA4-E492-46E3-A384-E46D6ACD6B9D}">
      <dgm:prSet/>
      <dgm:spPr/>
      <dgm:t>
        <a:bodyPr/>
        <a:lstStyle/>
        <a:p>
          <a:r>
            <a:rPr lang="en-US" dirty="0"/>
            <a:t>- Data Collection</a:t>
          </a:r>
        </a:p>
      </dgm:t>
    </dgm:pt>
    <dgm:pt modelId="{86B3A367-7B1A-4FDD-88F4-FC04740C14E9}" type="parTrans" cxnId="{D9ACFCCD-A547-400C-8C0A-ABCA668FEDE3}">
      <dgm:prSet/>
      <dgm:spPr/>
      <dgm:t>
        <a:bodyPr/>
        <a:lstStyle/>
        <a:p>
          <a:endParaRPr lang="en-US"/>
        </a:p>
      </dgm:t>
    </dgm:pt>
    <dgm:pt modelId="{653FE10A-0D4E-4D01-BC53-95A13CC0E021}" type="sibTrans" cxnId="{D9ACFCCD-A547-400C-8C0A-ABCA668FEDE3}">
      <dgm:prSet/>
      <dgm:spPr/>
      <dgm:t>
        <a:bodyPr/>
        <a:lstStyle/>
        <a:p>
          <a:endParaRPr lang="en-US"/>
        </a:p>
      </dgm:t>
    </dgm:pt>
    <dgm:pt modelId="{BBB922B4-9235-42E9-B44B-61AE5ACC00F8}">
      <dgm:prSet/>
      <dgm:spPr/>
      <dgm:t>
        <a:bodyPr/>
        <a:lstStyle/>
        <a:p>
          <a:r>
            <a:rPr lang="en-US" dirty="0"/>
            <a:t>- Data Cleaning &amp; EDA</a:t>
          </a:r>
        </a:p>
      </dgm:t>
    </dgm:pt>
    <dgm:pt modelId="{F0D5D793-AFD2-4A9C-9A54-DB6997F15243}" type="parTrans" cxnId="{7FAF8BB1-CBEB-447C-BF67-A24B2D2DFCCB}">
      <dgm:prSet/>
      <dgm:spPr/>
      <dgm:t>
        <a:bodyPr/>
        <a:lstStyle/>
        <a:p>
          <a:endParaRPr lang="en-US"/>
        </a:p>
      </dgm:t>
    </dgm:pt>
    <dgm:pt modelId="{5C66B711-4A09-4A3F-8BE4-53B96C37405D}" type="sibTrans" cxnId="{7FAF8BB1-CBEB-447C-BF67-A24B2D2DFCCB}">
      <dgm:prSet/>
      <dgm:spPr/>
      <dgm:t>
        <a:bodyPr/>
        <a:lstStyle/>
        <a:p>
          <a:endParaRPr lang="en-US"/>
        </a:p>
      </dgm:t>
    </dgm:pt>
    <dgm:pt modelId="{12A239D7-4F63-49DE-98BA-C9E15EC202FA}">
      <dgm:prSet/>
      <dgm:spPr/>
      <dgm:t>
        <a:bodyPr/>
        <a:lstStyle/>
        <a:p>
          <a:r>
            <a:rPr lang="en-US" dirty="0"/>
            <a:t>- Preprocessing &amp; Modeling</a:t>
          </a:r>
        </a:p>
      </dgm:t>
    </dgm:pt>
    <dgm:pt modelId="{649771A9-CAE0-4EEB-8FD2-C694AB04158F}" type="parTrans" cxnId="{5E7A5EB5-83B9-43BA-84A5-81564399E5E5}">
      <dgm:prSet/>
      <dgm:spPr/>
      <dgm:t>
        <a:bodyPr/>
        <a:lstStyle/>
        <a:p>
          <a:endParaRPr lang="en-US"/>
        </a:p>
      </dgm:t>
    </dgm:pt>
    <dgm:pt modelId="{94274569-EFFC-4E4E-94AA-F7007D856E6B}" type="sibTrans" cxnId="{5E7A5EB5-83B9-43BA-84A5-81564399E5E5}">
      <dgm:prSet/>
      <dgm:spPr/>
      <dgm:t>
        <a:bodyPr/>
        <a:lstStyle/>
        <a:p>
          <a:endParaRPr lang="en-US"/>
        </a:p>
      </dgm:t>
    </dgm:pt>
    <dgm:pt modelId="{C587569F-D164-4066-BBAD-3A403765D7FE}">
      <dgm:prSet/>
      <dgm:spPr/>
      <dgm:t>
        <a:bodyPr/>
        <a:lstStyle/>
        <a:p>
          <a:r>
            <a:rPr lang="en-US" dirty="0"/>
            <a:t>- Evaluation and Conceptual Understanding</a:t>
          </a:r>
        </a:p>
      </dgm:t>
    </dgm:pt>
    <dgm:pt modelId="{AF74594C-24A8-402A-9D70-EEA2D39EA649}" type="parTrans" cxnId="{490D408A-B29E-4678-A02F-FACBD1E599E7}">
      <dgm:prSet/>
      <dgm:spPr/>
      <dgm:t>
        <a:bodyPr/>
        <a:lstStyle/>
        <a:p>
          <a:endParaRPr lang="en-US"/>
        </a:p>
      </dgm:t>
    </dgm:pt>
    <dgm:pt modelId="{09431EE0-35E6-4940-8690-1F6F03AD3685}" type="sibTrans" cxnId="{490D408A-B29E-4678-A02F-FACBD1E599E7}">
      <dgm:prSet/>
      <dgm:spPr/>
      <dgm:t>
        <a:bodyPr/>
        <a:lstStyle/>
        <a:p>
          <a:endParaRPr lang="en-US"/>
        </a:p>
      </dgm:t>
    </dgm:pt>
    <dgm:pt modelId="{E7348062-474D-4E49-96C2-E65EA201F9F9}">
      <dgm:prSet/>
      <dgm:spPr/>
      <dgm:t>
        <a:bodyPr/>
        <a:lstStyle/>
        <a:p>
          <a:r>
            <a:rPr lang="en-US" dirty="0"/>
            <a:t>- Conclusion and Recommendations</a:t>
          </a:r>
        </a:p>
      </dgm:t>
    </dgm:pt>
    <dgm:pt modelId="{ED6BA9B1-5124-4F9C-928D-179EF30ED974}" type="parTrans" cxnId="{E55ABFB8-37B5-4A78-82D1-50D98EF1C76A}">
      <dgm:prSet/>
      <dgm:spPr/>
      <dgm:t>
        <a:bodyPr/>
        <a:lstStyle/>
        <a:p>
          <a:endParaRPr lang="en-US"/>
        </a:p>
      </dgm:t>
    </dgm:pt>
    <dgm:pt modelId="{2E0478A2-E203-4B24-9FA2-A9D370A9FB09}" type="sibTrans" cxnId="{E55ABFB8-37B5-4A78-82D1-50D98EF1C76A}">
      <dgm:prSet/>
      <dgm:spPr/>
      <dgm:t>
        <a:bodyPr/>
        <a:lstStyle/>
        <a:p>
          <a:endParaRPr lang="en-US"/>
        </a:p>
      </dgm:t>
    </dgm:pt>
    <dgm:pt modelId="{59F65EFE-BEC4-9A43-9742-C7B7F4CC13B4}" type="pres">
      <dgm:prSet presAssocID="{DD55A016-0BF4-4433-82F8-3128DED57D50}" presName="Name0" presStyleCnt="0">
        <dgm:presLayoutVars>
          <dgm:dir/>
          <dgm:resizeHandles val="exact"/>
        </dgm:presLayoutVars>
      </dgm:prSet>
      <dgm:spPr/>
    </dgm:pt>
    <dgm:pt modelId="{82219815-AA09-6346-A4CF-0D3B5863706A}" type="pres">
      <dgm:prSet presAssocID="{9D981DD8-941A-4B10-A3C3-57D5ED6493EC}" presName="node" presStyleLbl="node1" presStyleIdx="0" presStyleCnt="6">
        <dgm:presLayoutVars>
          <dgm:bulletEnabled val="1"/>
        </dgm:presLayoutVars>
      </dgm:prSet>
      <dgm:spPr/>
    </dgm:pt>
    <dgm:pt modelId="{C2E065E0-9BDA-9041-8647-8A71A4DC49F9}" type="pres">
      <dgm:prSet presAssocID="{869F0936-F26B-4F97-9014-DD7676C1AA54}" presName="sibTrans" presStyleLbl="sibTrans1D1" presStyleIdx="0" presStyleCnt="5"/>
      <dgm:spPr/>
    </dgm:pt>
    <dgm:pt modelId="{98E25B19-BC7D-4E44-BEB6-84867EDE116E}" type="pres">
      <dgm:prSet presAssocID="{869F0936-F26B-4F97-9014-DD7676C1AA54}" presName="connectorText" presStyleLbl="sibTrans1D1" presStyleIdx="0" presStyleCnt="5"/>
      <dgm:spPr/>
    </dgm:pt>
    <dgm:pt modelId="{25A1C6E2-7C9A-804A-96AD-641BD0D6CE75}" type="pres">
      <dgm:prSet presAssocID="{DC464EA4-E492-46E3-A384-E46D6ACD6B9D}" presName="node" presStyleLbl="node1" presStyleIdx="1" presStyleCnt="6">
        <dgm:presLayoutVars>
          <dgm:bulletEnabled val="1"/>
        </dgm:presLayoutVars>
      </dgm:prSet>
      <dgm:spPr/>
    </dgm:pt>
    <dgm:pt modelId="{8D8D18F9-85A1-284D-A4C5-2AA27C9730BF}" type="pres">
      <dgm:prSet presAssocID="{653FE10A-0D4E-4D01-BC53-95A13CC0E021}" presName="sibTrans" presStyleLbl="sibTrans1D1" presStyleIdx="1" presStyleCnt="5"/>
      <dgm:spPr/>
    </dgm:pt>
    <dgm:pt modelId="{0681D135-CBEA-2D4E-B06E-5359486826BD}" type="pres">
      <dgm:prSet presAssocID="{653FE10A-0D4E-4D01-BC53-95A13CC0E021}" presName="connectorText" presStyleLbl="sibTrans1D1" presStyleIdx="1" presStyleCnt="5"/>
      <dgm:spPr/>
    </dgm:pt>
    <dgm:pt modelId="{8947F4FC-DB19-304A-AA8C-BA9C54E2A219}" type="pres">
      <dgm:prSet presAssocID="{BBB922B4-9235-42E9-B44B-61AE5ACC00F8}" presName="node" presStyleLbl="node1" presStyleIdx="2" presStyleCnt="6">
        <dgm:presLayoutVars>
          <dgm:bulletEnabled val="1"/>
        </dgm:presLayoutVars>
      </dgm:prSet>
      <dgm:spPr/>
    </dgm:pt>
    <dgm:pt modelId="{C9275E55-7FA9-C448-8607-17D9207F8582}" type="pres">
      <dgm:prSet presAssocID="{5C66B711-4A09-4A3F-8BE4-53B96C37405D}" presName="sibTrans" presStyleLbl="sibTrans1D1" presStyleIdx="2" presStyleCnt="5"/>
      <dgm:spPr/>
    </dgm:pt>
    <dgm:pt modelId="{3193663F-28C5-E143-8CBE-F1D9751D4B48}" type="pres">
      <dgm:prSet presAssocID="{5C66B711-4A09-4A3F-8BE4-53B96C37405D}" presName="connectorText" presStyleLbl="sibTrans1D1" presStyleIdx="2" presStyleCnt="5"/>
      <dgm:spPr/>
    </dgm:pt>
    <dgm:pt modelId="{395FA43A-D2AF-5B42-ACB3-AD63F132AC55}" type="pres">
      <dgm:prSet presAssocID="{12A239D7-4F63-49DE-98BA-C9E15EC202FA}" presName="node" presStyleLbl="node1" presStyleIdx="3" presStyleCnt="6">
        <dgm:presLayoutVars>
          <dgm:bulletEnabled val="1"/>
        </dgm:presLayoutVars>
      </dgm:prSet>
      <dgm:spPr/>
    </dgm:pt>
    <dgm:pt modelId="{8BBB8FF0-552C-C34D-BE13-57A1A74EECEF}" type="pres">
      <dgm:prSet presAssocID="{94274569-EFFC-4E4E-94AA-F7007D856E6B}" presName="sibTrans" presStyleLbl="sibTrans1D1" presStyleIdx="3" presStyleCnt="5"/>
      <dgm:spPr/>
    </dgm:pt>
    <dgm:pt modelId="{C6A7CE33-279D-DF4B-8259-6BDA1D3B7551}" type="pres">
      <dgm:prSet presAssocID="{94274569-EFFC-4E4E-94AA-F7007D856E6B}" presName="connectorText" presStyleLbl="sibTrans1D1" presStyleIdx="3" presStyleCnt="5"/>
      <dgm:spPr/>
    </dgm:pt>
    <dgm:pt modelId="{23F90E9E-1106-E445-8C25-A495B7343ED0}" type="pres">
      <dgm:prSet presAssocID="{C587569F-D164-4066-BBAD-3A403765D7FE}" presName="node" presStyleLbl="node1" presStyleIdx="4" presStyleCnt="6">
        <dgm:presLayoutVars>
          <dgm:bulletEnabled val="1"/>
        </dgm:presLayoutVars>
      </dgm:prSet>
      <dgm:spPr/>
    </dgm:pt>
    <dgm:pt modelId="{52359C25-8041-734D-8A05-2D4088BC73B0}" type="pres">
      <dgm:prSet presAssocID="{09431EE0-35E6-4940-8690-1F6F03AD3685}" presName="sibTrans" presStyleLbl="sibTrans1D1" presStyleIdx="4" presStyleCnt="5"/>
      <dgm:spPr/>
    </dgm:pt>
    <dgm:pt modelId="{4FF9E966-16E7-BC4B-95F3-42FC4F13FC45}" type="pres">
      <dgm:prSet presAssocID="{09431EE0-35E6-4940-8690-1F6F03AD3685}" presName="connectorText" presStyleLbl="sibTrans1D1" presStyleIdx="4" presStyleCnt="5"/>
      <dgm:spPr/>
    </dgm:pt>
    <dgm:pt modelId="{41F9A9D5-3862-6C4E-869F-83746FC149CC}" type="pres">
      <dgm:prSet presAssocID="{E7348062-474D-4E49-96C2-E65EA201F9F9}" presName="node" presStyleLbl="node1" presStyleIdx="5" presStyleCnt="6">
        <dgm:presLayoutVars>
          <dgm:bulletEnabled val="1"/>
        </dgm:presLayoutVars>
      </dgm:prSet>
      <dgm:spPr/>
    </dgm:pt>
  </dgm:ptLst>
  <dgm:cxnLst>
    <dgm:cxn modelId="{C3269C02-72C3-9949-949D-61B33A0F053B}" type="presOf" srcId="{9D981DD8-941A-4B10-A3C3-57D5ED6493EC}" destId="{82219815-AA09-6346-A4CF-0D3B5863706A}" srcOrd="0" destOrd="0" presId="urn:microsoft.com/office/officeart/2016/7/layout/RepeatingBendingProcessNew"/>
    <dgm:cxn modelId="{D84D2B42-BEDD-7344-B17A-59E30A8B14C8}" type="presOf" srcId="{869F0936-F26B-4F97-9014-DD7676C1AA54}" destId="{C2E065E0-9BDA-9041-8647-8A71A4DC49F9}" srcOrd="0" destOrd="0" presId="urn:microsoft.com/office/officeart/2016/7/layout/RepeatingBendingProcessNew"/>
    <dgm:cxn modelId="{7F794648-892D-3142-8189-9824F0EC2E45}" type="presOf" srcId="{DC464EA4-E492-46E3-A384-E46D6ACD6B9D}" destId="{25A1C6E2-7C9A-804A-96AD-641BD0D6CE75}" srcOrd="0" destOrd="0" presId="urn:microsoft.com/office/officeart/2016/7/layout/RepeatingBendingProcessNew"/>
    <dgm:cxn modelId="{2F5E2C4E-3E8A-9847-98AB-2701F5D6D6C8}" type="presOf" srcId="{869F0936-F26B-4F97-9014-DD7676C1AA54}" destId="{98E25B19-BC7D-4E44-BEB6-84867EDE116E}" srcOrd="1" destOrd="0" presId="urn:microsoft.com/office/officeart/2016/7/layout/RepeatingBendingProcessNew"/>
    <dgm:cxn modelId="{77368C59-2BD0-6E4B-B0F3-BA1C80B72D2F}" type="presOf" srcId="{94274569-EFFC-4E4E-94AA-F7007D856E6B}" destId="{C6A7CE33-279D-DF4B-8259-6BDA1D3B7551}" srcOrd="1" destOrd="0" presId="urn:microsoft.com/office/officeart/2016/7/layout/RepeatingBendingProcessNew"/>
    <dgm:cxn modelId="{AE86A46B-4378-B047-8D30-A2EEC815EB65}" type="presOf" srcId="{09431EE0-35E6-4940-8690-1F6F03AD3685}" destId="{4FF9E966-16E7-BC4B-95F3-42FC4F13FC45}" srcOrd="1" destOrd="0" presId="urn:microsoft.com/office/officeart/2016/7/layout/RepeatingBendingProcessNew"/>
    <dgm:cxn modelId="{050D8877-B8DC-4D46-95F7-6D6757CEB734}" type="presOf" srcId="{09431EE0-35E6-4940-8690-1F6F03AD3685}" destId="{52359C25-8041-734D-8A05-2D4088BC73B0}" srcOrd="0" destOrd="0" presId="urn:microsoft.com/office/officeart/2016/7/layout/RepeatingBendingProcessNew"/>
    <dgm:cxn modelId="{F9F4C97D-11D8-DF4B-8FAE-CD2595E95F2B}" type="presOf" srcId="{653FE10A-0D4E-4D01-BC53-95A13CC0E021}" destId="{8D8D18F9-85A1-284D-A4C5-2AA27C9730BF}" srcOrd="0" destOrd="0" presId="urn:microsoft.com/office/officeart/2016/7/layout/RepeatingBendingProcessNew"/>
    <dgm:cxn modelId="{99F30A8A-039B-1344-858B-15CB5B4A9715}" type="presOf" srcId="{BBB922B4-9235-42E9-B44B-61AE5ACC00F8}" destId="{8947F4FC-DB19-304A-AA8C-BA9C54E2A219}" srcOrd="0" destOrd="0" presId="urn:microsoft.com/office/officeart/2016/7/layout/RepeatingBendingProcessNew"/>
    <dgm:cxn modelId="{490D408A-B29E-4678-A02F-FACBD1E599E7}" srcId="{DD55A016-0BF4-4433-82F8-3128DED57D50}" destId="{C587569F-D164-4066-BBAD-3A403765D7FE}" srcOrd="4" destOrd="0" parTransId="{AF74594C-24A8-402A-9D70-EEA2D39EA649}" sibTransId="{09431EE0-35E6-4940-8690-1F6F03AD3685}"/>
    <dgm:cxn modelId="{0765A5A5-050B-E441-A301-61BE7E5569CC}" type="presOf" srcId="{12A239D7-4F63-49DE-98BA-C9E15EC202FA}" destId="{395FA43A-D2AF-5B42-ACB3-AD63F132AC55}" srcOrd="0" destOrd="0" presId="urn:microsoft.com/office/officeart/2016/7/layout/RepeatingBendingProcessNew"/>
    <dgm:cxn modelId="{C9535EA8-B2B0-CC4C-8115-2E055B4DB17B}" type="presOf" srcId="{E7348062-474D-4E49-96C2-E65EA201F9F9}" destId="{41F9A9D5-3862-6C4E-869F-83746FC149CC}" srcOrd="0" destOrd="0" presId="urn:microsoft.com/office/officeart/2016/7/layout/RepeatingBendingProcessNew"/>
    <dgm:cxn modelId="{7FAF8BB1-CBEB-447C-BF67-A24B2D2DFCCB}" srcId="{DD55A016-0BF4-4433-82F8-3128DED57D50}" destId="{BBB922B4-9235-42E9-B44B-61AE5ACC00F8}" srcOrd="2" destOrd="0" parTransId="{F0D5D793-AFD2-4A9C-9A54-DB6997F15243}" sibTransId="{5C66B711-4A09-4A3F-8BE4-53B96C37405D}"/>
    <dgm:cxn modelId="{5E7A5EB5-83B9-43BA-84A5-81564399E5E5}" srcId="{DD55A016-0BF4-4433-82F8-3128DED57D50}" destId="{12A239D7-4F63-49DE-98BA-C9E15EC202FA}" srcOrd="3" destOrd="0" parTransId="{649771A9-CAE0-4EEB-8FD2-C694AB04158F}" sibTransId="{94274569-EFFC-4E4E-94AA-F7007D856E6B}"/>
    <dgm:cxn modelId="{0C5C89B8-8684-7242-ABF0-C630F94231DE}" type="presOf" srcId="{C587569F-D164-4066-BBAD-3A403765D7FE}" destId="{23F90E9E-1106-E445-8C25-A495B7343ED0}" srcOrd="0" destOrd="0" presId="urn:microsoft.com/office/officeart/2016/7/layout/RepeatingBendingProcessNew"/>
    <dgm:cxn modelId="{E55ABFB8-37B5-4A78-82D1-50D98EF1C76A}" srcId="{DD55A016-0BF4-4433-82F8-3128DED57D50}" destId="{E7348062-474D-4E49-96C2-E65EA201F9F9}" srcOrd="5" destOrd="0" parTransId="{ED6BA9B1-5124-4F9C-928D-179EF30ED974}" sibTransId="{2E0478A2-E203-4B24-9FA2-A9D370A9FB09}"/>
    <dgm:cxn modelId="{C8B4F7BC-88C5-4021-92C7-50D51E4BA69C}" srcId="{DD55A016-0BF4-4433-82F8-3128DED57D50}" destId="{9D981DD8-941A-4B10-A3C3-57D5ED6493EC}" srcOrd="0" destOrd="0" parTransId="{A3F44725-134B-4D54-9B80-92A3CAD13A0E}" sibTransId="{869F0936-F26B-4F97-9014-DD7676C1AA54}"/>
    <dgm:cxn modelId="{34DDB4BF-D5B3-E240-8CDA-9D7771EFD572}" type="presOf" srcId="{653FE10A-0D4E-4D01-BC53-95A13CC0E021}" destId="{0681D135-CBEA-2D4E-B06E-5359486826BD}" srcOrd="1" destOrd="0" presId="urn:microsoft.com/office/officeart/2016/7/layout/RepeatingBendingProcessNew"/>
    <dgm:cxn modelId="{F89F5FC0-835F-E944-842D-BE3D0D09A961}" type="presOf" srcId="{94274569-EFFC-4E4E-94AA-F7007D856E6B}" destId="{8BBB8FF0-552C-C34D-BE13-57A1A74EECEF}" srcOrd="0" destOrd="0" presId="urn:microsoft.com/office/officeart/2016/7/layout/RepeatingBendingProcessNew"/>
    <dgm:cxn modelId="{D9ACFCCD-A547-400C-8C0A-ABCA668FEDE3}" srcId="{DD55A016-0BF4-4433-82F8-3128DED57D50}" destId="{DC464EA4-E492-46E3-A384-E46D6ACD6B9D}" srcOrd="1" destOrd="0" parTransId="{86B3A367-7B1A-4FDD-88F4-FC04740C14E9}" sibTransId="{653FE10A-0D4E-4D01-BC53-95A13CC0E021}"/>
    <dgm:cxn modelId="{26AB9DD1-2EED-3842-9213-D74A17E52BB8}" type="presOf" srcId="{5C66B711-4A09-4A3F-8BE4-53B96C37405D}" destId="{C9275E55-7FA9-C448-8607-17D9207F8582}" srcOrd="0" destOrd="0" presId="urn:microsoft.com/office/officeart/2016/7/layout/RepeatingBendingProcessNew"/>
    <dgm:cxn modelId="{661551E4-0903-F041-A89D-4D155BE234A1}" type="presOf" srcId="{5C66B711-4A09-4A3F-8BE4-53B96C37405D}" destId="{3193663F-28C5-E143-8CBE-F1D9751D4B48}" srcOrd="1" destOrd="0" presId="urn:microsoft.com/office/officeart/2016/7/layout/RepeatingBendingProcessNew"/>
    <dgm:cxn modelId="{551178EC-630F-4847-B3FB-5FFAE08E6768}" type="presOf" srcId="{DD55A016-0BF4-4433-82F8-3128DED57D50}" destId="{59F65EFE-BEC4-9A43-9742-C7B7F4CC13B4}" srcOrd="0" destOrd="0" presId="urn:microsoft.com/office/officeart/2016/7/layout/RepeatingBendingProcessNew"/>
    <dgm:cxn modelId="{73240D76-B83B-B544-90FC-A0D61C6B4BC0}" type="presParOf" srcId="{59F65EFE-BEC4-9A43-9742-C7B7F4CC13B4}" destId="{82219815-AA09-6346-A4CF-0D3B5863706A}" srcOrd="0" destOrd="0" presId="urn:microsoft.com/office/officeart/2016/7/layout/RepeatingBendingProcessNew"/>
    <dgm:cxn modelId="{200D250C-9AAA-DD4B-9DF8-B1D73E817787}" type="presParOf" srcId="{59F65EFE-BEC4-9A43-9742-C7B7F4CC13B4}" destId="{C2E065E0-9BDA-9041-8647-8A71A4DC49F9}" srcOrd="1" destOrd="0" presId="urn:microsoft.com/office/officeart/2016/7/layout/RepeatingBendingProcessNew"/>
    <dgm:cxn modelId="{C2CCA5F9-22CA-FC47-A171-F22E98412B0D}" type="presParOf" srcId="{C2E065E0-9BDA-9041-8647-8A71A4DC49F9}" destId="{98E25B19-BC7D-4E44-BEB6-84867EDE116E}" srcOrd="0" destOrd="0" presId="urn:microsoft.com/office/officeart/2016/7/layout/RepeatingBendingProcessNew"/>
    <dgm:cxn modelId="{823F0B61-F12F-F24F-A5E2-226EF7D9E50E}" type="presParOf" srcId="{59F65EFE-BEC4-9A43-9742-C7B7F4CC13B4}" destId="{25A1C6E2-7C9A-804A-96AD-641BD0D6CE75}" srcOrd="2" destOrd="0" presId="urn:microsoft.com/office/officeart/2016/7/layout/RepeatingBendingProcessNew"/>
    <dgm:cxn modelId="{66E2F5C8-68EC-134D-8820-BF43D77ACD96}" type="presParOf" srcId="{59F65EFE-BEC4-9A43-9742-C7B7F4CC13B4}" destId="{8D8D18F9-85A1-284D-A4C5-2AA27C9730BF}" srcOrd="3" destOrd="0" presId="urn:microsoft.com/office/officeart/2016/7/layout/RepeatingBendingProcessNew"/>
    <dgm:cxn modelId="{B4E411AA-7686-AA46-8EEF-DA3E069D95F8}" type="presParOf" srcId="{8D8D18F9-85A1-284D-A4C5-2AA27C9730BF}" destId="{0681D135-CBEA-2D4E-B06E-5359486826BD}" srcOrd="0" destOrd="0" presId="urn:microsoft.com/office/officeart/2016/7/layout/RepeatingBendingProcessNew"/>
    <dgm:cxn modelId="{1BCE9773-CD3A-5B4D-89EE-4388956567CD}" type="presParOf" srcId="{59F65EFE-BEC4-9A43-9742-C7B7F4CC13B4}" destId="{8947F4FC-DB19-304A-AA8C-BA9C54E2A219}" srcOrd="4" destOrd="0" presId="urn:microsoft.com/office/officeart/2016/7/layout/RepeatingBendingProcessNew"/>
    <dgm:cxn modelId="{7D796207-62CC-B648-BD2C-C40AEE26332B}" type="presParOf" srcId="{59F65EFE-BEC4-9A43-9742-C7B7F4CC13B4}" destId="{C9275E55-7FA9-C448-8607-17D9207F8582}" srcOrd="5" destOrd="0" presId="urn:microsoft.com/office/officeart/2016/7/layout/RepeatingBendingProcessNew"/>
    <dgm:cxn modelId="{8ECD1E46-8ED1-5E47-894A-7C5B1B4AADCA}" type="presParOf" srcId="{C9275E55-7FA9-C448-8607-17D9207F8582}" destId="{3193663F-28C5-E143-8CBE-F1D9751D4B48}" srcOrd="0" destOrd="0" presId="urn:microsoft.com/office/officeart/2016/7/layout/RepeatingBendingProcessNew"/>
    <dgm:cxn modelId="{9DD12268-4122-C948-9DE2-651FC2DFA1E4}" type="presParOf" srcId="{59F65EFE-BEC4-9A43-9742-C7B7F4CC13B4}" destId="{395FA43A-D2AF-5B42-ACB3-AD63F132AC55}" srcOrd="6" destOrd="0" presId="urn:microsoft.com/office/officeart/2016/7/layout/RepeatingBendingProcessNew"/>
    <dgm:cxn modelId="{9854FB23-FFF1-B747-AC1E-B5951CE45E50}" type="presParOf" srcId="{59F65EFE-BEC4-9A43-9742-C7B7F4CC13B4}" destId="{8BBB8FF0-552C-C34D-BE13-57A1A74EECEF}" srcOrd="7" destOrd="0" presId="urn:microsoft.com/office/officeart/2016/7/layout/RepeatingBendingProcessNew"/>
    <dgm:cxn modelId="{77C796CE-7D97-364D-ACE7-C92A54A61C14}" type="presParOf" srcId="{8BBB8FF0-552C-C34D-BE13-57A1A74EECEF}" destId="{C6A7CE33-279D-DF4B-8259-6BDA1D3B7551}" srcOrd="0" destOrd="0" presId="urn:microsoft.com/office/officeart/2016/7/layout/RepeatingBendingProcessNew"/>
    <dgm:cxn modelId="{A7A52165-0D03-7F40-B13E-CC51CDDCD48F}" type="presParOf" srcId="{59F65EFE-BEC4-9A43-9742-C7B7F4CC13B4}" destId="{23F90E9E-1106-E445-8C25-A495B7343ED0}" srcOrd="8" destOrd="0" presId="urn:microsoft.com/office/officeart/2016/7/layout/RepeatingBendingProcessNew"/>
    <dgm:cxn modelId="{D27772E2-7FE2-3140-8B73-666E0C5FA0E0}" type="presParOf" srcId="{59F65EFE-BEC4-9A43-9742-C7B7F4CC13B4}" destId="{52359C25-8041-734D-8A05-2D4088BC73B0}" srcOrd="9" destOrd="0" presId="urn:microsoft.com/office/officeart/2016/7/layout/RepeatingBendingProcessNew"/>
    <dgm:cxn modelId="{C9D812AF-14DC-DE4A-9D30-46A15E6A90E0}" type="presParOf" srcId="{52359C25-8041-734D-8A05-2D4088BC73B0}" destId="{4FF9E966-16E7-BC4B-95F3-42FC4F13FC45}" srcOrd="0" destOrd="0" presId="urn:microsoft.com/office/officeart/2016/7/layout/RepeatingBendingProcessNew"/>
    <dgm:cxn modelId="{9C5306FE-CDD4-2E4E-9C0F-7D6D24AFE1D5}" type="presParOf" srcId="{59F65EFE-BEC4-9A43-9742-C7B7F4CC13B4}" destId="{41F9A9D5-3862-6C4E-869F-83746FC149C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935B6F-2317-574E-A0F1-973ECCE9918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D01F89-A65A-E043-9587-CF11025E14A7}">
      <dgm:prSet phldrT="[Text]"/>
      <dgm:spPr/>
      <dgm:t>
        <a:bodyPr/>
        <a:lstStyle/>
        <a:p>
          <a:pPr>
            <a:lnSpc>
              <a:spcPct val="100000"/>
            </a:lnSpc>
            <a:defRPr b="1"/>
          </a:pPr>
          <a:r>
            <a:rPr lang="en-US"/>
            <a:t>1st</a:t>
          </a:r>
        </a:p>
      </dgm:t>
    </dgm:pt>
    <dgm:pt modelId="{56CFB5DA-EB2A-9B41-9AA0-7AB5AE2E1797}" type="parTrans" cxnId="{1D8DEAD1-A7CA-9849-9F5D-14CB7BC7D849}">
      <dgm:prSet/>
      <dgm:spPr/>
      <dgm:t>
        <a:bodyPr/>
        <a:lstStyle/>
        <a:p>
          <a:endParaRPr lang="en-US"/>
        </a:p>
      </dgm:t>
    </dgm:pt>
    <dgm:pt modelId="{17B18834-8A61-4D41-9282-DFE142C39818}" type="sibTrans" cxnId="{1D8DEAD1-A7CA-9849-9F5D-14CB7BC7D849}">
      <dgm:prSet/>
      <dgm:spPr/>
      <dgm:t>
        <a:bodyPr/>
        <a:lstStyle/>
        <a:p>
          <a:endParaRPr lang="en-US"/>
        </a:p>
      </dgm:t>
    </dgm:pt>
    <dgm:pt modelId="{B11121E4-C3DD-C84C-8CC4-49EC41E5C074}">
      <dgm:prSet phldrT="[Text]"/>
      <dgm:spPr/>
      <dgm:t>
        <a:bodyPr/>
        <a:lstStyle/>
        <a:p>
          <a:pPr>
            <a:lnSpc>
              <a:spcPct val="100000"/>
            </a:lnSpc>
          </a:pPr>
          <a:endParaRPr lang="en-US"/>
        </a:p>
      </dgm:t>
    </dgm:pt>
    <dgm:pt modelId="{060E289E-67C8-0546-816E-E66AC76BF9FB}" type="parTrans" cxnId="{63EAB55D-26D1-6044-993A-8371FCA58633}">
      <dgm:prSet/>
      <dgm:spPr/>
      <dgm:t>
        <a:bodyPr/>
        <a:lstStyle/>
        <a:p>
          <a:endParaRPr lang="en-US"/>
        </a:p>
      </dgm:t>
    </dgm:pt>
    <dgm:pt modelId="{78D862C1-5006-784D-A08F-CE9B380BCF04}" type="sibTrans" cxnId="{63EAB55D-26D1-6044-993A-8371FCA58633}">
      <dgm:prSet/>
      <dgm:spPr/>
      <dgm:t>
        <a:bodyPr/>
        <a:lstStyle/>
        <a:p>
          <a:endParaRPr lang="en-US"/>
        </a:p>
      </dgm:t>
    </dgm:pt>
    <dgm:pt modelId="{AF1149FF-E24E-8342-ADD7-97EB917B64F3}">
      <dgm:prSet phldrT="[Text]"/>
      <dgm:spPr/>
      <dgm:t>
        <a:bodyPr/>
        <a:lstStyle/>
        <a:p>
          <a:pPr>
            <a:lnSpc>
              <a:spcPct val="100000"/>
            </a:lnSpc>
          </a:pPr>
          <a:r>
            <a:rPr lang="en-US" dirty="0"/>
            <a:t>Remove unnecessary Columns</a:t>
          </a:r>
        </a:p>
      </dgm:t>
    </dgm:pt>
    <dgm:pt modelId="{163FDB9C-EBBB-CB4A-A672-469183AB004D}" type="parTrans" cxnId="{2BA71B25-9586-DA4D-B5F5-92EF73E8E853}">
      <dgm:prSet/>
      <dgm:spPr/>
      <dgm:t>
        <a:bodyPr/>
        <a:lstStyle/>
        <a:p>
          <a:endParaRPr lang="en-US"/>
        </a:p>
      </dgm:t>
    </dgm:pt>
    <dgm:pt modelId="{5E2EB7B6-AD8F-F545-9633-DA2B066FB72C}" type="sibTrans" cxnId="{2BA71B25-9586-DA4D-B5F5-92EF73E8E853}">
      <dgm:prSet/>
      <dgm:spPr/>
      <dgm:t>
        <a:bodyPr/>
        <a:lstStyle/>
        <a:p>
          <a:endParaRPr lang="en-US"/>
        </a:p>
      </dgm:t>
    </dgm:pt>
    <dgm:pt modelId="{0B260036-9B34-8C42-B6B6-840E74B98397}">
      <dgm:prSet phldrT="[Text]"/>
      <dgm:spPr/>
      <dgm:t>
        <a:bodyPr/>
        <a:lstStyle/>
        <a:p>
          <a:pPr>
            <a:lnSpc>
              <a:spcPct val="100000"/>
            </a:lnSpc>
            <a:defRPr b="1"/>
          </a:pPr>
          <a:r>
            <a:rPr lang="en-US"/>
            <a:t>2nd</a:t>
          </a:r>
        </a:p>
      </dgm:t>
    </dgm:pt>
    <dgm:pt modelId="{76681768-4A9B-A54A-B442-E09743864D28}" type="parTrans" cxnId="{EC3EF87F-822C-1443-98E7-3C8B0D3FEE4F}">
      <dgm:prSet/>
      <dgm:spPr/>
      <dgm:t>
        <a:bodyPr/>
        <a:lstStyle/>
        <a:p>
          <a:endParaRPr lang="en-US"/>
        </a:p>
      </dgm:t>
    </dgm:pt>
    <dgm:pt modelId="{AFC6D0D6-3251-DE4B-86C8-631215BF93FF}" type="sibTrans" cxnId="{EC3EF87F-822C-1443-98E7-3C8B0D3FEE4F}">
      <dgm:prSet/>
      <dgm:spPr/>
      <dgm:t>
        <a:bodyPr/>
        <a:lstStyle/>
        <a:p>
          <a:endParaRPr lang="en-US"/>
        </a:p>
      </dgm:t>
    </dgm:pt>
    <dgm:pt modelId="{0A0DA1F6-3954-214B-8E54-51AAA2B9FC9D}">
      <dgm:prSet phldrT="[Text]"/>
      <dgm:spPr/>
      <dgm:t>
        <a:bodyPr/>
        <a:lstStyle/>
        <a:p>
          <a:pPr>
            <a:lnSpc>
              <a:spcPct val="100000"/>
            </a:lnSpc>
          </a:pPr>
          <a:r>
            <a:rPr lang="en-US"/>
            <a:t>Missing Values ?</a:t>
          </a:r>
        </a:p>
      </dgm:t>
    </dgm:pt>
    <dgm:pt modelId="{EF3BFF31-3C2C-CB44-8DE7-97BFD6A0133A}" type="parTrans" cxnId="{013C685B-F68F-5C40-8930-D6184B978149}">
      <dgm:prSet/>
      <dgm:spPr/>
      <dgm:t>
        <a:bodyPr/>
        <a:lstStyle/>
        <a:p>
          <a:endParaRPr lang="en-US"/>
        </a:p>
      </dgm:t>
    </dgm:pt>
    <dgm:pt modelId="{853E3002-5C3A-4A48-91AB-FDE1C4FD1EE1}" type="sibTrans" cxnId="{013C685B-F68F-5C40-8930-D6184B978149}">
      <dgm:prSet/>
      <dgm:spPr/>
      <dgm:t>
        <a:bodyPr/>
        <a:lstStyle/>
        <a:p>
          <a:endParaRPr lang="en-US"/>
        </a:p>
      </dgm:t>
    </dgm:pt>
    <dgm:pt modelId="{BDD8398A-A0ED-984A-8607-64257019D6B2}">
      <dgm:prSet/>
      <dgm:spPr/>
      <dgm:t>
        <a:bodyPr/>
        <a:lstStyle/>
        <a:p>
          <a:pPr>
            <a:lnSpc>
              <a:spcPct val="100000"/>
            </a:lnSpc>
            <a:defRPr b="1"/>
          </a:pPr>
          <a:r>
            <a:rPr lang="en-US"/>
            <a:t>3rd</a:t>
          </a:r>
        </a:p>
      </dgm:t>
    </dgm:pt>
    <dgm:pt modelId="{6C649CA8-86D6-A74F-85BD-E6776636B972}" type="parTrans" cxnId="{B5D06624-E36B-1A4C-9B49-283FF05CF1E3}">
      <dgm:prSet/>
      <dgm:spPr/>
      <dgm:t>
        <a:bodyPr/>
        <a:lstStyle/>
        <a:p>
          <a:endParaRPr lang="en-US"/>
        </a:p>
      </dgm:t>
    </dgm:pt>
    <dgm:pt modelId="{41C7773C-540E-1D48-BA5E-9D6A3362C2E2}" type="sibTrans" cxnId="{B5D06624-E36B-1A4C-9B49-283FF05CF1E3}">
      <dgm:prSet/>
      <dgm:spPr/>
      <dgm:t>
        <a:bodyPr/>
        <a:lstStyle/>
        <a:p>
          <a:endParaRPr lang="en-US"/>
        </a:p>
      </dgm:t>
    </dgm:pt>
    <dgm:pt modelId="{A46E78D7-A801-8D4E-AAA7-FE63B98D7E69}">
      <dgm:prSet/>
      <dgm:spPr/>
      <dgm:t>
        <a:bodyPr/>
        <a:lstStyle/>
        <a:p>
          <a:pPr>
            <a:lnSpc>
              <a:spcPct val="100000"/>
            </a:lnSpc>
          </a:pPr>
          <a:r>
            <a:rPr lang="en-US"/>
            <a:t>Adding the features</a:t>
          </a:r>
        </a:p>
      </dgm:t>
    </dgm:pt>
    <dgm:pt modelId="{5819F243-4507-F44E-9D79-CFBE97143E18}" type="parTrans" cxnId="{78A3353A-61EA-9845-827A-F121B95404A4}">
      <dgm:prSet/>
      <dgm:spPr/>
      <dgm:t>
        <a:bodyPr/>
        <a:lstStyle/>
        <a:p>
          <a:endParaRPr lang="en-US"/>
        </a:p>
      </dgm:t>
    </dgm:pt>
    <dgm:pt modelId="{7D313E82-9809-E04F-8EC4-79EC9EDEE841}" type="sibTrans" cxnId="{78A3353A-61EA-9845-827A-F121B95404A4}">
      <dgm:prSet/>
      <dgm:spPr/>
      <dgm:t>
        <a:bodyPr/>
        <a:lstStyle/>
        <a:p>
          <a:endParaRPr lang="en-US"/>
        </a:p>
      </dgm:t>
    </dgm:pt>
    <dgm:pt modelId="{44ADCFEF-7B9B-4540-B96F-F99FE62E1E51}" type="pres">
      <dgm:prSet presAssocID="{2A935B6F-2317-574E-A0F1-973ECCE99183}" presName="root" presStyleCnt="0">
        <dgm:presLayoutVars>
          <dgm:dir/>
          <dgm:resizeHandles val="exact"/>
        </dgm:presLayoutVars>
      </dgm:prSet>
      <dgm:spPr/>
    </dgm:pt>
    <dgm:pt modelId="{1F40DB87-C9E9-4158-8349-1C894E8460CA}" type="pres">
      <dgm:prSet presAssocID="{87D01F89-A65A-E043-9587-CF11025E14A7}" presName="compNode" presStyleCnt="0"/>
      <dgm:spPr/>
    </dgm:pt>
    <dgm:pt modelId="{10BEA367-DC31-470B-8BCB-ABE1FC99BEFB}" type="pres">
      <dgm:prSet presAssocID="{87D01F89-A65A-E043-9587-CF11025E14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D6F0DE08-D943-4ADE-92C2-0B6A35D74ADF}" type="pres">
      <dgm:prSet presAssocID="{87D01F89-A65A-E043-9587-CF11025E14A7}" presName="iconSpace" presStyleCnt="0"/>
      <dgm:spPr/>
    </dgm:pt>
    <dgm:pt modelId="{74C89E46-B6FD-404B-BB03-1BC350E6A5EA}" type="pres">
      <dgm:prSet presAssocID="{87D01F89-A65A-E043-9587-CF11025E14A7}" presName="parTx" presStyleLbl="revTx" presStyleIdx="0" presStyleCnt="6">
        <dgm:presLayoutVars>
          <dgm:chMax val="0"/>
          <dgm:chPref val="0"/>
        </dgm:presLayoutVars>
      </dgm:prSet>
      <dgm:spPr/>
    </dgm:pt>
    <dgm:pt modelId="{B69D6925-6A8A-4699-A185-794DAC0197FA}" type="pres">
      <dgm:prSet presAssocID="{87D01F89-A65A-E043-9587-CF11025E14A7}" presName="txSpace" presStyleCnt="0"/>
      <dgm:spPr/>
    </dgm:pt>
    <dgm:pt modelId="{D91A4BFE-8146-4DDE-B865-E075C44826B1}" type="pres">
      <dgm:prSet presAssocID="{87D01F89-A65A-E043-9587-CF11025E14A7}" presName="desTx" presStyleLbl="revTx" presStyleIdx="1" presStyleCnt="6">
        <dgm:presLayoutVars/>
      </dgm:prSet>
      <dgm:spPr/>
    </dgm:pt>
    <dgm:pt modelId="{956C0E8D-6F42-4D98-B1D2-432FB811C3B0}" type="pres">
      <dgm:prSet presAssocID="{17B18834-8A61-4D41-9282-DFE142C39818}" presName="sibTrans" presStyleCnt="0"/>
      <dgm:spPr/>
    </dgm:pt>
    <dgm:pt modelId="{5AAE1BB3-D5F5-4F12-8CA6-6DF74A192DA8}" type="pres">
      <dgm:prSet presAssocID="{0B260036-9B34-8C42-B6B6-840E74B98397}" presName="compNode" presStyleCnt="0"/>
      <dgm:spPr/>
    </dgm:pt>
    <dgm:pt modelId="{0CA89464-4F5E-4A46-8E74-AF3650E8775F}" type="pres">
      <dgm:prSet presAssocID="{0B260036-9B34-8C42-B6B6-840E74B983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0EA37F3-8404-42B9-B31E-897E85DA2E50}" type="pres">
      <dgm:prSet presAssocID="{0B260036-9B34-8C42-B6B6-840E74B98397}" presName="iconSpace" presStyleCnt="0"/>
      <dgm:spPr/>
    </dgm:pt>
    <dgm:pt modelId="{D658B4E5-84C3-4AA6-805D-3D7922517AD4}" type="pres">
      <dgm:prSet presAssocID="{0B260036-9B34-8C42-B6B6-840E74B98397}" presName="parTx" presStyleLbl="revTx" presStyleIdx="2" presStyleCnt="6">
        <dgm:presLayoutVars>
          <dgm:chMax val="0"/>
          <dgm:chPref val="0"/>
        </dgm:presLayoutVars>
      </dgm:prSet>
      <dgm:spPr/>
    </dgm:pt>
    <dgm:pt modelId="{A40136E3-A3CA-4213-8766-BCAA4F5E6634}" type="pres">
      <dgm:prSet presAssocID="{0B260036-9B34-8C42-B6B6-840E74B98397}" presName="txSpace" presStyleCnt="0"/>
      <dgm:spPr/>
    </dgm:pt>
    <dgm:pt modelId="{5A9E212F-D7D8-49DC-92DC-C75D06E218C2}" type="pres">
      <dgm:prSet presAssocID="{0B260036-9B34-8C42-B6B6-840E74B98397}" presName="desTx" presStyleLbl="revTx" presStyleIdx="3" presStyleCnt="6">
        <dgm:presLayoutVars/>
      </dgm:prSet>
      <dgm:spPr/>
    </dgm:pt>
    <dgm:pt modelId="{EF993CF8-E83A-4E56-A0E9-A1FE4910A35B}" type="pres">
      <dgm:prSet presAssocID="{AFC6D0D6-3251-DE4B-86C8-631215BF93FF}" presName="sibTrans" presStyleCnt="0"/>
      <dgm:spPr/>
    </dgm:pt>
    <dgm:pt modelId="{5F7C97DA-E4B5-4BC6-8C1A-885C14E9E4CE}" type="pres">
      <dgm:prSet presAssocID="{BDD8398A-A0ED-984A-8607-64257019D6B2}" presName="compNode" presStyleCnt="0"/>
      <dgm:spPr/>
    </dgm:pt>
    <dgm:pt modelId="{C9DD081F-7392-46B5-9C89-929B59F95AE3}" type="pres">
      <dgm:prSet presAssocID="{BDD8398A-A0ED-984A-8607-64257019D6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F542C5E-7F62-475A-8803-379F26F0E2C3}" type="pres">
      <dgm:prSet presAssocID="{BDD8398A-A0ED-984A-8607-64257019D6B2}" presName="iconSpace" presStyleCnt="0"/>
      <dgm:spPr/>
    </dgm:pt>
    <dgm:pt modelId="{88DFC1A9-EA33-4886-A3F2-681ADB4324BE}" type="pres">
      <dgm:prSet presAssocID="{BDD8398A-A0ED-984A-8607-64257019D6B2}" presName="parTx" presStyleLbl="revTx" presStyleIdx="4" presStyleCnt="6">
        <dgm:presLayoutVars>
          <dgm:chMax val="0"/>
          <dgm:chPref val="0"/>
        </dgm:presLayoutVars>
      </dgm:prSet>
      <dgm:spPr/>
    </dgm:pt>
    <dgm:pt modelId="{A8111C8E-46C5-4215-8F8A-8C002529F007}" type="pres">
      <dgm:prSet presAssocID="{BDD8398A-A0ED-984A-8607-64257019D6B2}" presName="txSpace" presStyleCnt="0"/>
      <dgm:spPr/>
    </dgm:pt>
    <dgm:pt modelId="{12DDA3C4-D454-4AD6-B41A-672785BB6A19}" type="pres">
      <dgm:prSet presAssocID="{BDD8398A-A0ED-984A-8607-64257019D6B2}" presName="desTx" presStyleLbl="revTx" presStyleIdx="5" presStyleCnt="6">
        <dgm:presLayoutVars/>
      </dgm:prSet>
      <dgm:spPr/>
    </dgm:pt>
  </dgm:ptLst>
  <dgm:cxnLst>
    <dgm:cxn modelId="{B5D06624-E36B-1A4C-9B49-283FF05CF1E3}" srcId="{2A935B6F-2317-574E-A0F1-973ECCE99183}" destId="{BDD8398A-A0ED-984A-8607-64257019D6B2}" srcOrd="2" destOrd="0" parTransId="{6C649CA8-86D6-A74F-85BD-E6776636B972}" sibTransId="{41C7773C-540E-1D48-BA5E-9D6A3362C2E2}"/>
    <dgm:cxn modelId="{2BA71B25-9586-DA4D-B5F5-92EF73E8E853}" srcId="{87D01F89-A65A-E043-9587-CF11025E14A7}" destId="{AF1149FF-E24E-8342-ADD7-97EB917B64F3}" srcOrd="1" destOrd="0" parTransId="{163FDB9C-EBBB-CB4A-A672-469183AB004D}" sibTransId="{5E2EB7B6-AD8F-F545-9633-DA2B066FB72C}"/>
    <dgm:cxn modelId="{3736DA31-4150-1B4F-BF03-C36EC19BC589}" type="presOf" srcId="{BDD8398A-A0ED-984A-8607-64257019D6B2}" destId="{88DFC1A9-EA33-4886-A3F2-681ADB4324BE}" srcOrd="0" destOrd="0" presId="urn:microsoft.com/office/officeart/2018/5/layout/CenteredIconLabelDescriptionList"/>
    <dgm:cxn modelId="{4865B032-6424-694C-865E-8E40DB5CF031}" type="presOf" srcId="{0B260036-9B34-8C42-B6B6-840E74B98397}" destId="{D658B4E5-84C3-4AA6-805D-3D7922517AD4}" srcOrd="0" destOrd="0" presId="urn:microsoft.com/office/officeart/2018/5/layout/CenteredIconLabelDescriptionList"/>
    <dgm:cxn modelId="{78A3353A-61EA-9845-827A-F121B95404A4}" srcId="{BDD8398A-A0ED-984A-8607-64257019D6B2}" destId="{A46E78D7-A801-8D4E-AAA7-FE63B98D7E69}" srcOrd="0" destOrd="0" parTransId="{5819F243-4507-F44E-9D79-CFBE97143E18}" sibTransId="{7D313E82-9809-E04F-8EC4-79EC9EDEE841}"/>
    <dgm:cxn modelId="{013C685B-F68F-5C40-8930-D6184B978149}" srcId="{0B260036-9B34-8C42-B6B6-840E74B98397}" destId="{0A0DA1F6-3954-214B-8E54-51AAA2B9FC9D}" srcOrd="0" destOrd="0" parTransId="{EF3BFF31-3C2C-CB44-8DE7-97BFD6A0133A}" sibTransId="{853E3002-5C3A-4A48-91AB-FDE1C4FD1EE1}"/>
    <dgm:cxn modelId="{63EAB55D-26D1-6044-993A-8371FCA58633}" srcId="{87D01F89-A65A-E043-9587-CF11025E14A7}" destId="{B11121E4-C3DD-C84C-8CC4-49EC41E5C074}" srcOrd="0" destOrd="0" parTransId="{060E289E-67C8-0546-816E-E66AC76BF9FB}" sibTransId="{78D862C1-5006-784D-A08F-CE9B380BCF04}"/>
    <dgm:cxn modelId="{EC3EF87F-822C-1443-98E7-3C8B0D3FEE4F}" srcId="{2A935B6F-2317-574E-A0F1-973ECCE99183}" destId="{0B260036-9B34-8C42-B6B6-840E74B98397}" srcOrd="1" destOrd="0" parTransId="{76681768-4A9B-A54A-B442-E09743864D28}" sibTransId="{AFC6D0D6-3251-DE4B-86C8-631215BF93FF}"/>
    <dgm:cxn modelId="{53A9D182-9AAD-534A-BEA2-FD146C93BE68}" type="presOf" srcId="{AF1149FF-E24E-8342-ADD7-97EB917B64F3}" destId="{D91A4BFE-8146-4DDE-B865-E075C44826B1}" srcOrd="0" destOrd="1" presId="urn:microsoft.com/office/officeart/2018/5/layout/CenteredIconLabelDescriptionList"/>
    <dgm:cxn modelId="{735176B5-DDF3-8041-B1C0-39498A9C002A}" type="presOf" srcId="{B11121E4-C3DD-C84C-8CC4-49EC41E5C074}" destId="{D91A4BFE-8146-4DDE-B865-E075C44826B1}" srcOrd="0" destOrd="0" presId="urn:microsoft.com/office/officeart/2018/5/layout/CenteredIconLabelDescriptionList"/>
    <dgm:cxn modelId="{1D8DEAD1-A7CA-9849-9F5D-14CB7BC7D849}" srcId="{2A935B6F-2317-574E-A0F1-973ECCE99183}" destId="{87D01F89-A65A-E043-9587-CF11025E14A7}" srcOrd="0" destOrd="0" parTransId="{56CFB5DA-EB2A-9B41-9AA0-7AB5AE2E1797}" sibTransId="{17B18834-8A61-4D41-9282-DFE142C39818}"/>
    <dgm:cxn modelId="{EABD7DDC-42D9-9D49-A52E-F314E2649352}" type="presOf" srcId="{A46E78D7-A801-8D4E-AAA7-FE63B98D7E69}" destId="{12DDA3C4-D454-4AD6-B41A-672785BB6A19}" srcOrd="0" destOrd="0" presId="urn:microsoft.com/office/officeart/2018/5/layout/CenteredIconLabelDescriptionList"/>
    <dgm:cxn modelId="{80DC45EC-DAF2-9240-ABB6-CF75CFFAEAE0}" type="presOf" srcId="{0A0DA1F6-3954-214B-8E54-51AAA2B9FC9D}" destId="{5A9E212F-D7D8-49DC-92DC-C75D06E218C2}" srcOrd="0" destOrd="0" presId="urn:microsoft.com/office/officeart/2018/5/layout/CenteredIconLabelDescriptionList"/>
    <dgm:cxn modelId="{30FA8EFB-B16E-244C-BD50-4FC8628F175C}" type="presOf" srcId="{2A935B6F-2317-574E-A0F1-973ECCE99183}" destId="{44ADCFEF-7B9B-4540-B96F-F99FE62E1E51}" srcOrd="0" destOrd="0" presId="urn:microsoft.com/office/officeart/2018/5/layout/CenteredIconLabelDescriptionList"/>
    <dgm:cxn modelId="{5856F3FB-F3FB-E44B-B6C4-42037EE3F276}" type="presOf" srcId="{87D01F89-A65A-E043-9587-CF11025E14A7}" destId="{74C89E46-B6FD-404B-BB03-1BC350E6A5EA}" srcOrd="0" destOrd="0" presId="urn:microsoft.com/office/officeart/2018/5/layout/CenteredIconLabelDescriptionList"/>
    <dgm:cxn modelId="{3C75A7B8-A998-C249-80DC-0BAE825B4126}" type="presParOf" srcId="{44ADCFEF-7B9B-4540-B96F-F99FE62E1E51}" destId="{1F40DB87-C9E9-4158-8349-1C894E8460CA}" srcOrd="0" destOrd="0" presId="urn:microsoft.com/office/officeart/2018/5/layout/CenteredIconLabelDescriptionList"/>
    <dgm:cxn modelId="{B93A0A90-3E88-DD4D-B955-DDC05166456A}" type="presParOf" srcId="{1F40DB87-C9E9-4158-8349-1C894E8460CA}" destId="{10BEA367-DC31-470B-8BCB-ABE1FC99BEFB}" srcOrd="0" destOrd="0" presId="urn:microsoft.com/office/officeart/2018/5/layout/CenteredIconLabelDescriptionList"/>
    <dgm:cxn modelId="{764682BD-B955-5F4F-835C-854262CC4283}" type="presParOf" srcId="{1F40DB87-C9E9-4158-8349-1C894E8460CA}" destId="{D6F0DE08-D943-4ADE-92C2-0B6A35D74ADF}" srcOrd="1" destOrd="0" presId="urn:microsoft.com/office/officeart/2018/5/layout/CenteredIconLabelDescriptionList"/>
    <dgm:cxn modelId="{D0187E4A-ECBB-BF42-A0A3-5415BF66E3F8}" type="presParOf" srcId="{1F40DB87-C9E9-4158-8349-1C894E8460CA}" destId="{74C89E46-B6FD-404B-BB03-1BC350E6A5EA}" srcOrd="2" destOrd="0" presId="urn:microsoft.com/office/officeart/2018/5/layout/CenteredIconLabelDescriptionList"/>
    <dgm:cxn modelId="{66E2A7AD-A7D9-9C48-905B-B475DC85A640}" type="presParOf" srcId="{1F40DB87-C9E9-4158-8349-1C894E8460CA}" destId="{B69D6925-6A8A-4699-A185-794DAC0197FA}" srcOrd="3" destOrd="0" presId="urn:microsoft.com/office/officeart/2018/5/layout/CenteredIconLabelDescriptionList"/>
    <dgm:cxn modelId="{A7839982-1FA8-2643-B3D8-CD8DAE1B7F9F}" type="presParOf" srcId="{1F40DB87-C9E9-4158-8349-1C894E8460CA}" destId="{D91A4BFE-8146-4DDE-B865-E075C44826B1}" srcOrd="4" destOrd="0" presId="urn:microsoft.com/office/officeart/2018/5/layout/CenteredIconLabelDescriptionList"/>
    <dgm:cxn modelId="{40BE453D-A126-8046-A4E0-0BDE7CE4C973}" type="presParOf" srcId="{44ADCFEF-7B9B-4540-B96F-F99FE62E1E51}" destId="{956C0E8D-6F42-4D98-B1D2-432FB811C3B0}" srcOrd="1" destOrd="0" presId="urn:microsoft.com/office/officeart/2018/5/layout/CenteredIconLabelDescriptionList"/>
    <dgm:cxn modelId="{CDE4E475-7D3B-FA4A-9415-68459401A607}" type="presParOf" srcId="{44ADCFEF-7B9B-4540-B96F-F99FE62E1E51}" destId="{5AAE1BB3-D5F5-4F12-8CA6-6DF74A192DA8}" srcOrd="2" destOrd="0" presId="urn:microsoft.com/office/officeart/2018/5/layout/CenteredIconLabelDescriptionList"/>
    <dgm:cxn modelId="{7D9CB78D-96DE-2245-8CFC-A6CA561515E7}" type="presParOf" srcId="{5AAE1BB3-D5F5-4F12-8CA6-6DF74A192DA8}" destId="{0CA89464-4F5E-4A46-8E74-AF3650E8775F}" srcOrd="0" destOrd="0" presId="urn:microsoft.com/office/officeart/2018/5/layout/CenteredIconLabelDescriptionList"/>
    <dgm:cxn modelId="{D575FD40-A292-FA46-9C4B-847675B980D8}" type="presParOf" srcId="{5AAE1BB3-D5F5-4F12-8CA6-6DF74A192DA8}" destId="{E0EA37F3-8404-42B9-B31E-897E85DA2E50}" srcOrd="1" destOrd="0" presId="urn:microsoft.com/office/officeart/2018/5/layout/CenteredIconLabelDescriptionList"/>
    <dgm:cxn modelId="{D940AAC8-4072-9B4C-9254-B3FD81E58A30}" type="presParOf" srcId="{5AAE1BB3-D5F5-4F12-8CA6-6DF74A192DA8}" destId="{D658B4E5-84C3-4AA6-805D-3D7922517AD4}" srcOrd="2" destOrd="0" presId="urn:microsoft.com/office/officeart/2018/5/layout/CenteredIconLabelDescriptionList"/>
    <dgm:cxn modelId="{7B54D50B-FB3E-1F4C-94C6-7408C1387200}" type="presParOf" srcId="{5AAE1BB3-D5F5-4F12-8CA6-6DF74A192DA8}" destId="{A40136E3-A3CA-4213-8766-BCAA4F5E6634}" srcOrd="3" destOrd="0" presId="urn:microsoft.com/office/officeart/2018/5/layout/CenteredIconLabelDescriptionList"/>
    <dgm:cxn modelId="{8026CC30-D0E8-8048-8516-15EF73AC5965}" type="presParOf" srcId="{5AAE1BB3-D5F5-4F12-8CA6-6DF74A192DA8}" destId="{5A9E212F-D7D8-49DC-92DC-C75D06E218C2}" srcOrd="4" destOrd="0" presId="urn:microsoft.com/office/officeart/2018/5/layout/CenteredIconLabelDescriptionList"/>
    <dgm:cxn modelId="{0D333D85-23D8-1C45-A487-5834CDD5ADF0}" type="presParOf" srcId="{44ADCFEF-7B9B-4540-B96F-F99FE62E1E51}" destId="{EF993CF8-E83A-4E56-A0E9-A1FE4910A35B}" srcOrd="3" destOrd="0" presId="urn:microsoft.com/office/officeart/2018/5/layout/CenteredIconLabelDescriptionList"/>
    <dgm:cxn modelId="{117118CA-8858-2448-90E2-7D307C6913B2}" type="presParOf" srcId="{44ADCFEF-7B9B-4540-B96F-F99FE62E1E51}" destId="{5F7C97DA-E4B5-4BC6-8C1A-885C14E9E4CE}" srcOrd="4" destOrd="0" presId="urn:microsoft.com/office/officeart/2018/5/layout/CenteredIconLabelDescriptionList"/>
    <dgm:cxn modelId="{2F8D1880-F9B7-1749-BC36-755499F4C914}" type="presParOf" srcId="{5F7C97DA-E4B5-4BC6-8C1A-885C14E9E4CE}" destId="{C9DD081F-7392-46B5-9C89-929B59F95AE3}" srcOrd="0" destOrd="0" presId="urn:microsoft.com/office/officeart/2018/5/layout/CenteredIconLabelDescriptionList"/>
    <dgm:cxn modelId="{C11C0327-FFB7-BD45-B757-B38FF40AFE25}" type="presParOf" srcId="{5F7C97DA-E4B5-4BC6-8C1A-885C14E9E4CE}" destId="{8F542C5E-7F62-475A-8803-379F26F0E2C3}" srcOrd="1" destOrd="0" presId="urn:microsoft.com/office/officeart/2018/5/layout/CenteredIconLabelDescriptionList"/>
    <dgm:cxn modelId="{642B6137-AC10-DC44-9914-C22D206AF802}" type="presParOf" srcId="{5F7C97DA-E4B5-4BC6-8C1A-885C14E9E4CE}" destId="{88DFC1A9-EA33-4886-A3F2-681ADB4324BE}" srcOrd="2" destOrd="0" presId="urn:microsoft.com/office/officeart/2018/5/layout/CenteredIconLabelDescriptionList"/>
    <dgm:cxn modelId="{F95758D3-DE09-B045-ADAD-7B8FA364E596}" type="presParOf" srcId="{5F7C97DA-E4B5-4BC6-8C1A-885C14E9E4CE}" destId="{A8111C8E-46C5-4215-8F8A-8C002529F007}" srcOrd="3" destOrd="0" presId="urn:microsoft.com/office/officeart/2018/5/layout/CenteredIconLabelDescriptionList"/>
    <dgm:cxn modelId="{E03CE6F0-8A7D-CB4E-901A-AF26EF9EE2F2}" type="presParOf" srcId="{5F7C97DA-E4B5-4BC6-8C1A-885C14E9E4CE}" destId="{12DDA3C4-D454-4AD6-B41A-672785BB6A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999FFF-5284-8649-A554-8D993EC42E15}" type="doc">
      <dgm:prSet loTypeId="urn:microsoft.com/office/officeart/2005/8/layout/vList2" loCatId="" qsTypeId="urn:microsoft.com/office/officeart/2005/8/quickstyle/simple1" qsCatId="simple" csTypeId="urn:microsoft.com/office/officeart/2005/8/colors/accent1_3" csCatId="accent1" phldr="1"/>
      <dgm:spPr/>
    </dgm:pt>
    <dgm:pt modelId="{DCD81913-68BE-E24C-9842-D1D49ADB9526}">
      <dgm:prSet phldrT="[Text]"/>
      <dgm:spPr/>
      <dgm:t>
        <a:bodyPr/>
        <a:lstStyle/>
        <a:p>
          <a:r>
            <a:rPr lang="en-US" dirty="0"/>
            <a:t>X= data[‘</a:t>
          </a:r>
          <a:r>
            <a:rPr lang="en-US" dirty="0" err="1"/>
            <a:t>all_text</a:t>
          </a:r>
          <a:r>
            <a:rPr lang="en-US" dirty="0"/>
            <a:t>’]</a:t>
          </a:r>
        </a:p>
      </dgm:t>
    </dgm:pt>
    <dgm:pt modelId="{0D18B0AE-703D-C04F-AC1E-B50212A4C16B}" type="parTrans" cxnId="{F32329DD-8D57-894E-BD25-4997279F95DD}">
      <dgm:prSet/>
      <dgm:spPr/>
      <dgm:t>
        <a:bodyPr/>
        <a:lstStyle/>
        <a:p>
          <a:endParaRPr lang="en-US"/>
        </a:p>
      </dgm:t>
    </dgm:pt>
    <dgm:pt modelId="{25809D51-AFF7-9647-96FD-E9A28D5EC586}" type="sibTrans" cxnId="{F32329DD-8D57-894E-BD25-4997279F95DD}">
      <dgm:prSet/>
      <dgm:spPr/>
      <dgm:t>
        <a:bodyPr/>
        <a:lstStyle/>
        <a:p>
          <a:endParaRPr lang="en-US"/>
        </a:p>
      </dgm:t>
    </dgm:pt>
    <dgm:pt modelId="{DC4FD07E-03A8-BD4A-93B3-CDFC3B8D9CC9}">
      <dgm:prSet phldrT="[Text]"/>
      <dgm:spPr/>
      <dgm:t>
        <a:bodyPr/>
        <a:lstStyle/>
        <a:p>
          <a:r>
            <a:rPr lang="en-US"/>
            <a:t>y = data['subreddit type']</a:t>
          </a:r>
          <a:endParaRPr lang="en-US" dirty="0"/>
        </a:p>
      </dgm:t>
    </dgm:pt>
    <dgm:pt modelId="{7135F3E7-E50A-734D-B5F1-A951FB237125}" type="parTrans" cxnId="{4F855EA5-082F-8D41-AA83-46ACAD68CF5E}">
      <dgm:prSet/>
      <dgm:spPr/>
      <dgm:t>
        <a:bodyPr/>
        <a:lstStyle/>
        <a:p>
          <a:endParaRPr lang="en-US"/>
        </a:p>
      </dgm:t>
    </dgm:pt>
    <dgm:pt modelId="{07864E40-2A75-254C-BA84-7D3271675F1A}" type="sibTrans" cxnId="{4F855EA5-082F-8D41-AA83-46ACAD68CF5E}">
      <dgm:prSet/>
      <dgm:spPr/>
      <dgm:t>
        <a:bodyPr/>
        <a:lstStyle/>
        <a:p>
          <a:endParaRPr lang="en-US"/>
        </a:p>
      </dgm:t>
    </dgm:pt>
    <dgm:pt modelId="{C3E6D317-1D1E-044A-A741-3A30EC80E373}" type="pres">
      <dgm:prSet presAssocID="{89999FFF-5284-8649-A554-8D993EC42E15}" presName="linear" presStyleCnt="0">
        <dgm:presLayoutVars>
          <dgm:animLvl val="lvl"/>
          <dgm:resizeHandles val="exact"/>
        </dgm:presLayoutVars>
      </dgm:prSet>
      <dgm:spPr/>
    </dgm:pt>
    <dgm:pt modelId="{71F21646-1C20-6C4F-A54B-7612B4C4EEB8}" type="pres">
      <dgm:prSet presAssocID="{DCD81913-68BE-E24C-9842-D1D49ADB9526}" presName="parentText" presStyleLbl="node1" presStyleIdx="0" presStyleCnt="2">
        <dgm:presLayoutVars>
          <dgm:chMax val="0"/>
          <dgm:bulletEnabled val="1"/>
        </dgm:presLayoutVars>
      </dgm:prSet>
      <dgm:spPr/>
    </dgm:pt>
    <dgm:pt modelId="{039A2B61-2F97-9849-8406-0B36E9B95E47}" type="pres">
      <dgm:prSet presAssocID="{25809D51-AFF7-9647-96FD-E9A28D5EC586}" presName="spacer" presStyleCnt="0"/>
      <dgm:spPr/>
    </dgm:pt>
    <dgm:pt modelId="{4D5A0D0F-6A7C-4146-A683-262FE47A4215}" type="pres">
      <dgm:prSet presAssocID="{DC4FD07E-03A8-BD4A-93B3-CDFC3B8D9CC9}" presName="parentText" presStyleLbl="node1" presStyleIdx="1" presStyleCnt="2">
        <dgm:presLayoutVars>
          <dgm:chMax val="0"/>
          <dgm:bulletEnabled val="1"/>
        </dgm:presLayoutVars>
      </dgm:prSet>
      <dgm:spPr/>
    </dgm:pt>
  </dgm:ptLst>
  <dgm:cxnLst>
    <dgm:cxn modelId="{573E5562-18F7-084F-BE81-8EFB602F6AA1}" type="presOf" srcId="{DCD81913-68BE-E24C-9842-D1D49ADB9526}" destId="{71F21646-1C20-6C4F-A54B-7612B4C4EEB8}" srcOrd="0" destOrd="0" presId="urn:microsoft.com/office/officeart/2005/8/layout/vList2"/>
    <dgm:cxn modelId="{BC26DD84-326A-0D49-8BC0-70B14A9604C6}" type="presOf" srcId="{89999FFF-5284-8649-A554-8D993EC42E15}" destId="{C3E6D317-1D1E-044A-A741-3A30EC80E373}" srcOrd="0" destOrd="0" presId="urn:microsoft.com/office/officeart/2005/8/layout/vList2"/>
    <dgm:cxn modelId="{2CD97E8A-CF48-A648-B4FF-53BCD4C4F0D4}" type="presOf" srcId="{DC4FD07E-03A8-BD4A-93B3-CDFC3B8D9CC9}" destId="{4D5A0D0F-6A7C-4146-A683-262FE47A4215}" srcOrd="0" destOrd="0" presId="urn:microsoft.com/office/officeart/2005/8/layout/vList2"/>
    <dgm:cxn modelId="{4F855EA5-082F-8D41-AA83-46ACAD68CF5E}" srcId="{89999FFF-5284-8649-A554-8D993EC42E15}" destId="{DC4FD07E-03A8-BD4A-93B3-CDFC3B8D9CC9}" srcOrd="1" destOrd="0" parTransId="{7135F3E7-E50A-734D-B5F1-A951FB237125}" sibTransId="{07864E40-2A75-254C-BA84-7D3271675F1A}"/>
    <dgm:cxn modelId="{F32329DD-8D57-894E-BD25-4997279F95DD}" srcId="{89999FFF-5284-8649-A554-8D993EC42E15}" destId="{DCD81913-68BE-E24C-9842-D1D49ADB9526}" srcOrd="0" destOrd="0" parTransId="{0D18B0AE-703D-C04F-AC1E-B50212A4C16B}" sibTransId="{25809D51-AFF7-9647-96FD-E9A28D5EC586}"/>
    <dgm:cxn modelId="{790F7964-7839-4C4B-AD0C-8610B3844BAE}" type="presParOf" srcId="{C3E6D317-1D1E-044A-A741-3A30EC80E373}" destId="{71F21646-1C20-6C4F-A54B-7612B4C4EEB8}" srcOrd="0" destOrd="0" presId="urn:microsoft.com/office/officeart/2005/8/layout/vList2"/>
    <dgm:cxn modelId="{AA557B26-104B-7547-8C2C-E839F564EB0B}" type="presParOf" srcId="{C3E6D317-1D1E-044A-A741-3A30EC80E373}" destId="{039A2B61-2F97-9849-8406-0B36E9B95E47}" srcOrd="1" destOrd="0" presId="urn:microsoft.com/office/officeart/2005/8/layout/vList2"/>
    <dgm:cxn modelId="{678D465B-1EDE-EC43-A398-1092DB493C4C}" type="presParOf" srcId="{C3E6D317-1D1E-044A-A741-3A30EC80E373}" destId="{4D5A0D0F-6A7C-4146-A683-262FE47A421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065E0-9BDA-9041-8647-8A71A4DC49F9}">
      <dsp:nvSpPr>
        <dsp:cNvPr id="0" name=""/>
        <dsp:cNvSpPr/>
      </dsp:nvSpPr>
      <dsp:spPr>
        <a:xfrm>
          <a:off x="3607236" y="695361"/>
          <a:ext cx="536889" cy="91440"/>
        </a:xfrm>
        <a:custGeom>
          <a:avLst/>
          <a:gdLst/>
          <a:ahLst/>
          <a:cxnLst/>
          <a:rect l="0" t="0" r="0" b="0"/>
          <a:pathLst>
            <a:path>
              <a:moveTo>
                <a:pt x="0" y="45720"/>
              </a:moveTo>
              <a:lnTo>
                <a:pt x="53688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1494" y="738244"/>
        <a:ext cx="28374" cy="5674"/>
      </dsp:txXfrm>
    </dsp:sp>
    <dsp:sp modelId="{82219815-AA09-6346-A4CF-0D3B5863706A}">
      <dsp:nvSpPr>
        <dsp:cNvPr id="0" name=""/>
        <dsp:cNvSpPr/>
      </dsp:nvSpPr>
      <dsp:spPr>
        <a:xfrm>
          <a:off x="1141689" y="877"/>
          <a:ext cx="2467347" cy="148040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Problem Statement</a:t>
          </a:r>
        </a:p>
      </dsp:txBody>
      <dsp:txXfrm>
        <a:off x="1141689" y="877"/>
        <a:ext cx="2467347" cy="1480408"/>
      </dsp:txXfrm>
    </dsp:sp>
    <dsp:sp modelId="{8D8D18F9-85A1-284D-A4C5-2AA27C9730BF}">
      <dsp:nvSpPr>
        <dsp:cNvPr id="0" name=""/>
        <dsp:cNvSpPr/>
      </dsp:nvSpPr>
      <dsp:spPr>
        <a:xfrm>
          <a:off x="6642073" y="695361"/>
          <a:ext cx="536889" cy="91440"/>
        </a:xfrm>
        <a:custGeom>
          <a:avLst/>
          <a:gdLst/>
          <a:ahLst/>
          <a:cxnLst/>
          <a:rect l="0" t="0" r="0" b="0"/>
          <a:pathLst>
            <a:path>
              <a:moveTo>
                <a:pt x="0" y="45720"/>
              </a:moveTo>
              <a:lnTo>
                <a:pt x="53688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96331" y="738244"/>
        <a:ext cx="28374" cy="5674"/>
      </dsp:txXfrm>
    </dsp:sp>
    <dsp:sp modelId="{25A1C6E2-7C9A-804A-96AD-641BD0D6CE75}">
      <dsp:nvSpPr>
        <dsp:cNvPr id="0" name=""/>
        <dsp:cNvSpPr/>
      </dsp:nvSpPr>
      <dsp:spPr>
        <a:xfrm>
          <a:off x="4176526" y="877"/>
          <a:ext cx="2467347" cy="1480408"/>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Data Collection</a:t>
          </a:r>
        </a:p>
      </dsp:txBody>
      <dsp:txXfrm>
        <a:off x="4176526" y="877"/>
        <a:ext cx="2467347" cy="1480408"/>
      </dsp:txXfrm>
    </dsp:sp>
    <dsp:sp modelId="{C9275E55-7FA9-C448-8607-17D9207F8582}">
      <dsp:nvSpPr>
        <dsp:cNvPr id="0" name=""/>
        <dsp:cNvSpPr/>
      </dsp:nvSpPr>
      <dsp:spPr>
        <a:xfrm>
          <a:off x="2375363" y="1479486"/>
          <a:ext cx="6069673" cy="536889"/>
        </a:xfrm>
        <a:custGeom>
          <a:avLst/>
          <a:gdLst/>
          <a:ahLst/>
          <a:cxnLst/>
          <a:rect l="0" t="0" r="0" b="0"/>
          <a:pathLst>
            <a:path>
              <a:moveTo>
                <a:pt x="6069673" y="0"/>
              </a:moveTo>
              <a:lnTo>
                <a:pt x="6069673" y="285544"/>
              </a:lnTo>
              <a:lnTo>
                <a:pt x="0" y="285544"/>
              </a:lnTo>
              <a:lnTo>
                <a:pt x="0" y="53688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57796" y="1745093"/>
        <a:ext cx="304807" cy="5674"/>
      </dsp:txXfrm>
    </dsp:sp>
    <dsp:sp modelId="{8947F4FC-DB19-304A-AA8C-BA9C54E2A219}">
      <dsp:nvSpPr>
        <dsp:cNvPr id="0" name=""/>
        <dsp:cNvSpPr/>
      </dsp:nvSpPr>
      <dsp:spPr>
        <a:xfrm>
          <a:off x="7211363" y="877"/>
          <a:ext cx="2467347" cy="1480408"/>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Data Cleaning &amp; EDA</a:t>
          </a:r>
        </a:p>
      </dsp:txBody>
      <dsp:txXfrm>
        <a:off x="7211363" y="877"/>
        <a:ext cx="2467347" cy="1480408"/>
      </dsp:txXfrm>
    </dsp:sp>
    <dsp:sp modelId="{8BBB8FF0-552C-C34D-BE13-57A1A74EECEF}">
      <dsp:nvSpPr>
        <dsp:cNvPr id="0" name=""/>
        <dsp:cNvSpPr/>
      </dsp:nvSpPr>
      <dsp:spPr>
        <a:xfrm>
          <a:off x="3607236" y="2743260"/>
          <a:ext cx="536889" cy="91440"/>
        </a:xfrm>
        <a:custGeom>
          <a:avLst/>
          <a:gdLst/>
          <a:ahLst/>
          <a:cxnLst/>
          <a:rect l="0" t="0" r="0" b="0"/>
          <a:pathLst>
            <a:path>
              <a:moveTo>
                <a:pt x="0" y="45720"/>
              </a:moveTo>
              <a:lnTo>
                <a:pt x="53688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1494" y="2786142"/>
        <a:ext cx="28374" cy="5674"/>
      </dsp:txXfrm>
    </dsp:sp>
    <dsp:sp modelId="{395FA43A-D2AF-5B42-ACB3-AD63F132AC55}">
      <dsp:nvSpPr>
        <dsp:cNvPr id="0" name=""/>
        <dsp:cNvSpPr/>
      </dsp:nvSpPr>
      <dsp:spPr>
        <a:xfrm>
          <a:off x="1141689" y="2048775"/>
          <a:ext cx="2467347" cy="1480408"/>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Preprocessing &amp; Modeling</a:t>
          </a:r>
        </a:p>
      </dsp:txBody>
      <dsp:txXfrm>
        <a:off x="1141689" y="2048775"/>
        <a:ext cx="2467347" cy="1480408"/>
      </dsp:txXfrm>
    </dsp:sp>
    <dsp:sp modelId="{52359C25-8041-734D-8A05-2D4088BC73B0}">
      <dsp:nvSpPr>
        <dsp:cNvPr id="0" name=""/>
        <dsp:cNvSpPr/>
      </dsp:nvSpPr>
      <dsp:spPr>
        <a:xfrm>
          <a:off x="6642073" y="2743260"/>
          <a:ext cx="536889" cy="91440"/>
        </a:xfrm>
        <a:custGeom>
          <a:avLst/>
          <a:gdLst/>
          <a:ahLst/>
          <a:cxnLst/>
          <a:rect l="0" t="0" r="0" b="0"/>
          <a:pathLst>
            <a:path>
              <a:moveTo>
                <a:pt x="0" y="45720"/>
              </a:moveTo>
              <a:lnTo>
                <a:pt x="53688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96331" y="2786142"/>
        <a:ext cx="28374" cy="5674"/>
      </dsp:txXfrm>
    </dsp:sp>
    <dsp:sp modelId="{23F90E9E-1106-E445-8C25-A495B7343ED0}">
      <dsp:nvSpPr>
        <dsp:cNvPr id="0" name=""/>
        <dsp:cNvSpPr/>
      </dsp:nvSpPr>
      <dsp:spPr>
        <a:xfrm>
          <a:off x="4176526" y="2048775"/>
          <a:ext cx="2467347" cy="1480408"/>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Evaluation and Conceptual Understanding</a:t>
          </a:r>
        </a:p>
      </dsp:txBody>
      <dsp:txXfrm>
        <a:off x="4176526" y="2048775"/>
        <a:ext cx="2467347" cy="1480408"/>
      </dsp:txXfrm>
    </dsp:sp>
    <dsp:sp modelId="{41F9A9D5-3862-6C4E-869F-83746FC149CC}">
      <dsp:nvSpPr>
        <dsp:cNvPr id="0" name=""/>
        <dsp:cNvSpPr/>
      </dsp:nvSpPr>
      <dsp:spPr>
        <a:xfrm>
          <a:off x="7211363" y="2048775"/>
          <a:ext cx="2467347" cy="148040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Conclusion and Recommendations</a:t>
          </a:r>
        </a:p>
      </dsp:txBody>
      <dsp:txXfrm>
        <a:off x="7211363" y="2048775"/>
        <a:ext cx="2467347" cy="1480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C1A45-CCA3-DA41-8664-610A3054F471}">
      <dsp:nvSpPr>
        <dsp:cNvPr id="0" name=""/>
        <dsp:cNvSpPr/>
      </dsp:nvSpPr>
      <dsp:spPr>
        <a:xfrm rot="5400000">
          <a:off x="-196239" y="197405"/>
          <a:ext cx="1308260" cy="915782"/>
        </a:xfrm>
        <a:prstGeom prst="chevron">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1st</a:t>
          </a:r>
        </a:p>
      </dsp:txBody>
      <dsp:txXfrm rot="-5400000">
        <a:off x="0" y="459057"/>
        <a:ext cx="915782" cy="392478"/>
      </dsp:txXfrm>
    </dsp:sp>
    <dsp:sp modelId="{9094DB8B-34A4-3149-B7F5-E293D2A3C922}">
      <dsp:nvSpPr>
        <dsp:cNvPr id="0" name=""/>
        <dsp:cNvSpPr/>
      </dsp:nvSpPr>
      <dsp:spPr>
        <a:xfrm rot="5400000">
          <a:off x="5442906" y="-4525957"/>
          <a:ext cx="850369" cy="9904617"/>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Use the ‘request’ library, gather the data </a:t>
          </a:r>
        </a:p>
        <a:p>
          <a:pPr marL="114300" lvl="1" indent="-114300" algn="l" defTabSz="666750">
            <a:lnSpc>
              <a:spcPct val="90000"/>
            </a:lnSpc>
            <a:spcBef>
              <a:spcPct val="0"/>
            </a:spcBef>
            <a:spcAft>
              <a:spcPct val="15000"/>
            </a:spcAft>
            <a:buChar char="•"/>
          </a:pPr>
          <a:r>
            <a:rPr lang="en-US" sz="1500" b="1" kern="1200" dirty="0"/>
            <a:t> r = </a:t>
          </a:r>
          <a:r>
            <a:rPr lang="en-US" sz="1500" b="1" kern="1200" dirty="0" err="1"/>
            <a:t>requests.get</a:t>
          </a:r>
          <a:r>
            <a:rPr lang="en-US" sz="1500" b="1" kern="1200" dirty="0"/>
            <a:t>('http://</a:t>
          </a:r>
          <a:r>
            <a:rPr lang="en-US" sz="1500" b="1" kern="1200" dirty="0" err="1"/>
            <a:t>www.reddit.com</a:t>
          </a:r>
          <a:r>
            <a:rPr lang="en-US" sz="1500" b="1" kern="1200" dirty="0"/>
            <a:t>/r/</a:t>
          </a:r>
          <a:r>
            <a:rPr lang="en-US" sz="1500" b="1" kern="1200" dirty="0" err="1"/>
            <a:t>Advice.json</a:t>
          </a:r>
          <a:r>
            <a:rPr lang="en-US" sz="1500" b="1" kern="1200" dirty="0"/>
            <a:t>', headers=headers)</a:t>
          </a:r>
        </a:p>
        <a:p>
          <a:pPr marL="114300" lvl="1" indent="-114300" algn="l" defTabSz="666750">
            <a:lnSpc>
              <a:spcPct val="90000"/>
            </a:lnSpc>
            <a:spcBef>
              <a:spcPct val="0"/>
            </a:spcBef>
            <a:spcAft>
              <a:spcPct val="15000"/>
            </a:spcAft>
            <a:buChar char="•"/>
          </a:pPr>
          <a:r>
            <a:rPr lang="en-US" sz="1500" b="1" kern="1200" dirty="0"/>
            <a:t>10,000 posts</a:t>
          </a:r>
        </a:p>
      </dsp:txBody>
      <dsp:txXfrm rot="-5400000">
        <a:off x="915782" y="42679"/>
        <a:ext cx="9863105" cy="767345"/>
      </dsp:txXfrm>
    </dsp:sp>
    <dsp:sp modelId="{15484B59-D7E5-254E-A9F9-A1E8FA9D542A}">
      <dsp:nvSpPr>
        <dsp:cNvPr id="0" name=""/>
        <dsp:cNvSpPr/>
      </dsp:nvSpPr>
      <dsp:spPr>
        <a:xfrm rot="5400000">
          <a:off x="-196239" y="1307139"/>
          <a:ext cx="1308260" cy="915782"/>
        </a:xfrm>
        <a:prstGeom prst="chevron">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2nd</a:t>
          </a:r>
        </a:p>
      </dsp:txBody>
      <dsp:txXfrm rot="-5400000">
        <a:off x="0" y="1568791"/>
        <a:ext cx="915782" cy="392478"/>
      </dsp:txXfrm>
    </dsp:sp>
    <dsp:sp modelId="{D26E2FFF-1142-9340-B3F5-04717ED870D6}">
      <dsp:nvSpPr>
        <dsp:cNvPr id="0" name=""/>
        <dsp:cNvSpPr/>
      </dsp:nvSpPr>
      <dsp:spPr>
        <a:xfrm rot="5400000">
          <a:off x="5442906" y="-3416223"/>
          <a:ext cx="850369" cy="9904617"/>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Getting more entries (Reddit only gives us 25 posts per request)</a:t>
          </a:r>
        </a:p>
        <a:p>
          <a:pPr marL="114300" lvl="1" indent="-114300" algn="l" defTabSz="666750">
            <a:lnSpc>
              <a:spcPct val="90000"/>
            </a:lnSpc>
            <a:spcBef>
              <a:spcPct val="0"/>
            </a:spcBef>
            <a:spcAft>
              <a:spcPct val="15000"/>
            </a:spcAft>
            <a:buChar char="•"/>
          </a:pPr>
          <a:r>
            <a:rPr lang="en-US" sz="1500" kern="1200" dirty="0"/>
            <a:t>Create a ‘type’ column where the two subreddits are divided into 1 and 0 depending on which type they are.</a:t>
          </a:r>
        </a:p>
      </dsp:txBody>
      <dsp:txXfrm rot="-5400000">
        <a:off x="915782" y="1152413"/>
        <a:ext cx="9863105" cy="767345"/>
      </dsp:txXfrm>
    </dsp:sp>
    <dsp:sp modelId="{CF972C5F-BC39-5B4A-8434-24D72ECE0826}">
      <dsp:nvSpPr>
        <dsp:cNvPr id="0" name=""/>
        <dsp:cNvSpPr/>
      </dsp:nvSpPr>
      <dsp:spPr>
        <a:xfrm rot="5400000">
          <a:off x="-196239" y="2416874"/>
          <a:ext cx="1308260" cy="915782"/>
        </a:xfrm>
        <a:prstGeom prst="chevron">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w="9525" cap="flat" cmpd="sng" algn="ctr">
          <a:solidFill>
            <a:schemeClr val="accent5">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3rd</a:t>
          </a:r>
        </a:p>
      </dsp:txBody>
      <dsp:txXfrm rot="-5400000">
        <a:off x="0" y="2678526"/>
        <a:ext cx="915782" cy="392478"/>
      </dsp:txXfrm>
    </dsp:sp>
    <dsp:sp modelId="{58B3CA99-CB76-EE4B-874E-318E5218F9E8}">
      <dsp:nvSpPr>
        <dsp:cNvPr id="0" name=""/>
        <dsp:cNvSpPr/>
      </dsp:nvSpPr>
      <dsp:spPr>
        <a:xfrm rot="5400000">
          <a:off x="5442906" y="-2306489"/>
          <a:ext cx="850369" cy="9904617"/>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Create a data frame with the data.</a:t>
          </a:r>
        </a:p>
        <a:p>
          <a:pPr marL="114300" lvl="1" indent="-114300" algn="l" defTabSz="666750">
            <a:lnSpc>
              <a:spcPct val="90000"/>
            </a:lnSpc>
            <a:spcBef>
              <a:spcPct val="0"/>
            </a:spcBef>
            <a:spcAft>
              <a:spcPct val="15000"/>
            </a:spcAft>
            <a:buChar char="•"/>
          </a:pPr>
          <a:r>
            <a:rPr lang="en-US" sz="1500" kern="1200" dirty="0"/>
            <a:t>Drop duplicates. Close to 8,000 dropped</a:t>
          </a:r>
        </a:p>
        <a:p>
          <a:pPr marL="114300" lvl="1" indent="-114300" algn="l" defTabSz="666750">
            <a:lnSpc>
              <a:spcPct val="90000"/>
            </a:lnSpc>
            <a:spcBef>
              <a:spcPct val="0"/>
            </a:spcBef>
            <a:spcAft>
              <a:spcPct val="15000"/>
            </a:spcAft>
            <a:buChar char="•"/>
          </a:pPr>
          <a:r>
            <a:rPr lang="en-US" sz="1500" kern="1200" dirty="0"/>
            <a:t>Export it into a csv</a:t>
          </a:r>
        </a:p>
      </dsp:txBody>
      <dsp:txXfrm rot="-5400000">
        <a:off x="915782" y="2262147"/>
        <a:ext cx="9863105" cy="767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579BEF-126D-482C-A53C-F7D5D4AF7C1A}">
      <dsp:nvSpPr>
        <dsp:cNvPr id="0" name=""/>
        <dsp:cNvSpPr/>
      </dsp:nvSpPr>
      <dsp:spPr>
        <a:xfrm>
          <a:off x="2116200" y="25329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AC5642-5D5B-44A1-9174-B74153EAB191}">
      <dsp:nvSpPr>
        <dsp:cNvPr id="0" name=""/>
        <dsp:cNvSpPr/>
      </dsp:nvSpPr>
      <dsp:spPr>
        <a:xfrm>
          <a:off x="712199" y="189530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1st</a:t>
          </a:r>
        </a:p>
      </dsp:txBody>
      <dsp:txXfrm>
        <a:off x="712199" y="1895301"/>
        <a:ext cx="4320000" cy="648000"/>
      </dsp:txXfrm>
    </dsp:sp>
    <dsp:sp modelId="{4BCF51A7-3ECF-4F8B-8DD2-EE13C28A4637}">
      <dsp:nvSpPr>
        <dsp:cNvPr id="0" name=""/>
        <dsp:cNvSpPr/>
      </dsp:nvSpPr>
      <dsp:spPr>
        <a:xfrm>
          <a:off x="712199" y="2603771"/>
          <a:ext cx="4320000" cy="672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endParaRPr lang="en-US" sz="1800" kern="1200" dirty="0"/>
        </a:p>
        <a:p>
          <a:pPr marL="0" lvl="0" indent="0" algn="ctr" defTabSz="800100">
            <a:lnSpc>
              <a:spcPct val="100000"/>
            </a:lnSpc>
            <a:spcBef>
              <a:spcPct val="0"/>
            </a:spcBef>
            <a:spcAft>
              <a:spcPct val="35000"/>
            </a:spcAft>
            <a:buNone/>
          </a:pPr>
          <a:r>
            <a:rPr lang="en-US" sz="1800" kern="1200" dirty="0"/>
            <a:t>Remove unnecessary Columns</a:t>
          </a:r>
        </a:p>
      </dsp:txBody>
      <dsp:txXfrm>
        <a:off x="712199" y="2603771"/>
        <a:ext cx="4320000" cy="672998"/>
      </dsp:txXfrm>
    </dsp:sp>
    <dsp:sp modelId="{557EEAD1-2C26-4218-BBB1-3A661F7E8370}">
      <dsp:nvSpPr>
        <dsp:cNvPr id="0" name=""/>
        <dsp:cNvSpPr/>
      </dsp:nvSpPr>
      <dsp:spPr>
        <a:xfrm>
          <a:off x="7192200" y="25329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5ADDFC-B3E1-4E52-9C18-8FBB192E832C}">
      <dsp:nvSpPr>
        <dsp:cNvPr id="0" name=""/>
        <dsp:cNvSpPr/>
      </dsp:nvSpPr>
      <dsp:spPr>
        <a:xfrm>
          <a:off x="5788200" y="189530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2nd</a:t>
          </a:r>
        </a:p>
      </dsp:txBody>
      <dsp:txXfrm>
        <a:off x="5788200" y="1895301"/>
        <a:ext cx="4320000" cy="648000"/>
      </dsp:txXfrm>
    </dsp:sp>
    <dsp:sp modelId="{F2D5CF56-BD7A-460E-AE25-3E49A6FE7EB3}">
      <dsp:nvSpPr>
        <dsp:cNvPr id="0" name=""/>
        <dsp:cNvSpPr/>
      </dsp:nvSpPr>
      <dsp:spPr>
        <a:xfrm>
          <a:off x="5788200" y="2603771"/>
          <a:ext cx="4320000" cy="672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Missing Values ?</a:t>
          </a:r>
        </a:p>
      </dsp:txBody>
      <dsp:txXfrm>
        <a:off x="5788200" y="2603771"/>
        <a:ext cx="4320000" cy="672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EAD71-ACD7-7643-9386-CB3CEA79AC95}">
      <dsp:nvSpPr>
        <dsp:cNvPr id="0" name=""/>
        <dsp:cNvSpPr/>
      </dsp:nvSpPr>
      <dsp:spPr>
        <a:xfrm>
          <a:off x="0" y="17424"/>
          <a:ext cx="10820400" cy="1559025"/>
        </a:xfrm>
        <a:prstGeom prst="roundRect">
          <a:avLst/>
        </a:prstGeom>
        <a:gradFill rotWithShape="0">
          <a:gsLst>
            <a:gs pos="0">
              <a:schemeClr val="accent1">
                <a:shade val="80000"/>
                <a:hueOff val="0"/>
                <a:satOff val="0"/>
                <a:lumOff val="0"/>
                <a:alphaOff val="0"/>
                <a:tint val="96000"/>
                <a:satMod val="100000"/>
                <a:lumMod val="104000"/>
              </a:schemeClr>
            </a:gs>
            <a:gs pos="78000">
              <a:schemeClr val="accent1">
                <a:shade val="8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X= data['titles']</a:t>
          </a:r>
        </a:p>
      </dsp:txBody>
      <dsp:txXfrm>
        <a:off x="76105" y="93529"/>
        <a:ext cx="10668190" cy="1406815"/>
      </dsp:txXfrm>
    </dsp:sp>
    <dsp:sp modelId="{27444046-2A3A-7547-A09C-9EFBDED1696C}">
      <dsp:nvSpPr>
        <dsp:cNvPr id="0" name=""/>
        <dsp:cNvSpPr/>
      </dsp:nvSpPr>
      <dsp:spPr>
        <a:xfrm>
          <a:off x="0" y="1763650"/>
          <a:ext cx="10820400" cy="1559025"/>
        </a:xfrm>
        <a:prstGeom prst="roundRect">
          <a:avLst/>
        </a:prstGeom>
        <a:gradFill rotWithShape="0">
          <a:gsLst>
            <a:gs pos="0">
              <a:schemeClr val="accent1">
                <a:shade val="80000"/>
                <a:hueOff val="-76418"/>
                <a:satOff val="-5279"/>
                <a:lumOff val="29066"/>
                <a:alphaOff val="0"/>
                <a:tint val="96000"/>
                <a:satMod val="100000"/>
                <a:lumMod val="104000"/>
              </a:schemeClr>
            </a:gs>
            <a:gs pos="78000">
              <a:schemeClr val="accent1">
                <a:shade val="80000"/>
                <a:hueOff val="-76418"/>
                <a:satOff val="-5279"/>
                <a:lumOff val="29066"/>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y = data['subreddit type']</a:t>
          </a:r>
          <a:endParaRPr lang="en-US" sz="6500" kern="1200" dirty="0"/>
        </a:p>
      </dsp:txBody>
      <dsp:txXfrm>
        <a:off x="76105" y="1839755"/>
        <a:ext cx="10668190"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065E0-9BDA-9041-8647-8A71A4DC49F9}">
      <dsp:nvSpPr>
        <dsp:cNvPr id="0" name=""/>
        <dsp:cNvSpPr/>
      </dsp:nvSpPr>
      <dsp:spPr>
        <a:xfrm>
          <a:off x="3607236" y="695361"/>
          <a:ext cx="536889" cy="91440"/>
        </a:xfrm>
        <a:custGeom>
          <a:avLst/>
          <a:gdLst/>
          <a:ahLst/>
          <a:cxnLst/>
          <a:rect l="0" t="0" r="0" b="0"/>
          <a:pathLst>
            <a:path>
              <a:moveTo>
                <a:pt x="0" y="45720"/>
              </a:moveTo>
              <a:lnTo>
                <a:pt x="53688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1494" y="738244"/>
        <a:ext cx="28374" cy="5674"/>
      </dsp:txXfrm>
    </dsp:sp>
    <dsp:sp modelId="{82219815-AA09-6346-A4CF-0D3B5863706A}">
      <dsp:nvSpPr>
        <dsp:cNvPr id="0" name=""/>
        <dsp:cNvSpPr/>
      </dsp:nvSpPr>
      <dsp:spPr>
        <a:xfrm>
          <a:off x="1141689" y="877"/>
          <a:ext cx="2467347" cy="148040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Problem Statement</a:t>
          </a:r>
        </a:p>
      </dsp:txBody>
      <dsp:txXfrm>
        <a:off x="1141689" y="877"/>
        <a:ext cx="2467347" cy="1480408"/>
      </dsp:txXfrm>
    </dsp:sp>
    <dsp:sp modelId="{8D8D18F9-85A1-284D-A4C5-2AA27C9730BF}">
      <dsp:nvSpPr>
        <dsp:cNvPr id="0" name=""/>
        <dsp:cNvSpPr/>
      </dsp:nvSpPr>
      <dsp:spPr>
        <a:xfrm>
          <a:off x="6642073" y="695361"/>
          <a:ext cx="536889" cy="91440"/>
        </a:xfrm>
        <a:custGeom>
          <a:avLst/>
          <a:gdLst/>
          <a:ahLst/>
          <a:cxnLst/>
          <a:rect l="0" t="0" r="0" b="0"/>
          <a:pathLst>
            <a:path>
              <a:moveTo>
                <a:pt x="0" y="45720"/>
              </a:moveTo>
              <a:lnTo>
                <a:pt x="536889"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96331" y="738244"/>
        <a:ext cx="28374" cy="5674"/>
      </dsp:txXfrm>
    </dsp:sp>
    <dsp:sp modelId="{25A1C6E2-7C9A-804A-96AD-641BD0D6CE75}">
      <dsp:nvSpPr>
        <dsp:cNvPr id="0" name=""/>
        <dsp:cNvSpPr/>
      </dsp:nvSpPr>
      <dsp:spPr>
        <a:xfrm>
          <a:off x="4176526" y="877"/>
          <a:ext cx="2467347" cy="1480408"/>
        </a:xfrm>
        <a:prstGeom prst="rec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Data Collection</a:t>
          </a:r>
        </a:p>
      </dsp:txBody>
      <dsp:txXfrm>
        <a:off x="4176526" y="877"/>
        <a:ext cx="2467347" cy="1480408"/>
      </dsp:txXfrm>
    </dsp:sp>
    <dsp:sp modelId="{C9275E55-7FA9-C448-8607-17D9207F8582}">
      <dsp:nvSpPr>
        <dsp:cNvPr id="0" name=""/>
        <dsp:cNvSpPr/>
      </dsp:nvSpPr>
      <dsp:spPr>
        <a:xfrm>
          <a:off x="2375363" y="1479486"/>
          <a:ext cx="6069673" cy="536889"/>
        </a:xfrm>
        <a:custGeom>
          <a:avLst/>
          <a:gdLst/>
          <a:ahLst/>
          <a:cxnLst/>
          <a:rect l="0" t="0" r="0" b="0"/>
          <a:pathLst>
            <a:path>
              <a:moveTo>
                <a:pt x="6069673" y="0"/>
              </a:moveTo>
              <a:lnTo>
                <a:pt x="6069673" y="285544"/>
              </a:lnTo>
              <a:lnTo>
                <a:pt x="0" y="285544"/>
              </a:lnTo>
              <a:lnTo>
                <a:pt x="0" y="536889"/>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57796" y="1745093"/>
        <a:ext cx="304807" cy="5674"/>
      </dsp:txXfrm>
    </dsp:sp>
    <dsp:sp modelId="{8947F4FC-DB19-304A-AA8C-BA9C54E2A219}">
      <dsp:nvSpPr>
        <dsp:cNvPr id="0" name=""/>
        <dsp:cNvSpPr/>
      </dsp:nvSpPr>
      <dsp:spPr>
        <a:xfrm>
          <a:off x="7211363" y="877"/>
          <a:ext cx="2467347" cy="1480408"/>
        </a:xfrm>
        <a:prstGeom prst="rec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Data Cleaning &amp; EDA</a:t>
          </a:r>
        </a:p>
      </dsp:txBody>
      <dsp:txXfrm>
        <a:off x="7211363" y="877"/>
        <a:ext cx="2467347" cy="1480408"/>
      </dsp:txXfrm>
    </dsp:sp>
    <dsp:sp modelId="{8BBB8FF0-552C-C34D-BE13-57A1A74EECEF}">
      <dsp:nvSpPr>
        <dsp:cNvPr id="0" name=""/>
        <dsp:cNvSpPr/>
      </dsp:nvSpPr>
      <dsp:spPr>
        <a:xfrm>
          <a:off x="3607236" y="2743260"/>
          <a:ext cx="536889" cy="91440"/>
        </a:xfrm>
        <a:custGeom>
          <a:avLst/>
          <a:gdLst/>
          <a:ahLst/>
          <a:cxnLst/>
          <a:rect l="0" t="0" r="0" b="0"/>
          <a:pathLst>
            <a:path>
              <a:moveTo>
                <a:pt x="0" y="45720"/>
              </a:moveTo>
              <a:lnTo>
                <a:pt x="53688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1494" y="2786142"/>
        <a:ext cx="28374" cy="5674"/>
      </dsp:txXfrm>
    </dsp:sp>
    <dsp:sp modelId="{395FA43A-D2AF-5B42-ACB3-AD63F132AC55}">
      <dsp:nvSpPr>
        <dsp:cNvPr id="0" name=""/>
        <dsp:cNvSpPr/>
      </dsp:nvSpPr>
      <dsp:spPr>
        <a:xfrm>
          <a:off x="1141689" y="2048775"/>
          <a:ext cx="2467347" cy="1480408"/>
        </a:xfrm>
        <a:prstGeom prst="rect">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Preprocessing &amp; Modeling</a:t>
          </a:r>
        </a:p>
      </dsp:txBody>
      <dsp:txXfrm>
        <a:off x="1141689" y="2048775"/>
        <a:ext cx="2467347" cy="1480408"/>
      </dsp:txXfrm>
    </dsp:sp>
    <dsp:sp modelId="{52359C25-8041-734D-8A05-2D4088BC73B0}">
      <dsp:nvSpPr>
        <dsp:cNvPr id="0" name=""/>
        <dsp:cNvSpPr/>
      </dsp:nvSpPr>
      <dsp:spPr>
        <a:xfrm>
          <a:off x="6642073" y="2743260"/>
          <a:ext cx="536889" cy="91440"/>
        </a:xfrm>
        <a:custGeom>
          <a:avLst/>
          <a:gdLst/>
          <a:ahLst/>
          <a:cxnLst/>
          <a:rect l="0" t="0" r="0" b="0"/>
          <a:pathLst>
            <a:path>
              <a:moveTo>
                <a:pt x="0" y="45720"/>
              </a:moveTo>
              <a:lnTo>
                <a:pt x="53688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96331" y="2786142"/>
        <a:ext cx="28374" cy="5674"/>
      </dsp:txXfrm>
    </dsp:sp>
    <dsp:sp modelId="{23F90E9E-1106-E445-8C25-A495B7343ED0}">
      <dsp:nvSpPr>
        <dsp:cNvPr id="0" name=""/>
        <dsp:cNvSpPr/>
      </dsp:nvSpPr>
      <dsp:spPr>
        <a:xfrm>
          <a:off x="4176526" y="2048775"/>
          <a:ext cx="2467347" cy="1480408"/>
        </a:xfrm>
        <a:prstGeom prst="rect">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Evaluation and Conceptual Understanding</a:t>
          </a:r>
        </a:p>
      </dsp:txBody>
      <dsp:txXfrm>
        <a:off x="4176526" y="2048775"/>
        <a:ext cx="2467347" cy="1480408"/>
      </dsp:txXfrm>
    </dsp:sp>
    <dsp:sp modelId="{41F9A9D5-3862-6C4E-869F-83746FC149CC}">
      <dsp:nvSpPr>
        <dsp:cNvPr id="0" name=""/>
        <dsp:cNvSpPr/>
      </dsp:nvSpPr>
      <dsp:spPr>
        <a:xfrm>
          <a:off x="7211363" y="2048775"/>
          <a:ext cx="2467347" cy="1480408"/>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20902" tIns="126908" rIns="120902" bIns="126908" numCol="1" spcCol="1270" anchor="ctr" anchorCtr="0">
          <a:noAutofit/>
        </a:bodyPr>
        <a:lstStyle/>
        <a:p>
          <a:pPr marL="0" lvl="0" indent="0" algn="ctr" defTabSz="800100">
            <a:lnSpc>
              <a:spcPct val="90000"/>
            </a:lnSpc>
            <a:spcBef>
              <a:spcPct val="0"/>
            </a:spcBef>
            <a:spcAft>
              <a:spcPct val="35000"/>
            </a:spcAft>
            <a:buNone/>
          </a:pPr>
          <a:r>
            <a:rPr lang="en-US" sz="1800" kern="1200" dirty="0"/>
            <a:t>- Conclusion and Recommendations</a:t>
          </a:r>
        </a:p>
      </dsp:txBody>
      <dsp:txXfrm>
        <a:off x="7211363" y="2048775"/>
        <a:ext cx="2467347" cy="148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EA367-DC31-470B-8BCB-ABE1FC99BEFB}">
      <dsp:nvSpPr>
        <dsp:cNvPr id="0" name=""/>
        <dsp:cNvSpPr/>
      </dsp:nvSpPr>
      <dsp:spPr>
        <a:xfrm>
          <a:off x="1053285" y="569756"/>
          <a:ext cx="1129570" cy="1129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89E46-B6FD-404B-BB03-1BC350E6A5EA}">
      <dsp:nvSpPr>
        <dsp:cNvPr id="0" name=""/>
        <dsp:cNvSpPr/>
      </dsp:nvSpPr>
      <dsp:spPr>
        <a:xfrm>
          <a:off x="4399" y="1802120"/>
          <a:ext cx="3227343" cy="48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1st</a:t>
          </a:r>
        </a:p>
      </dsp:txBody>
      <dsp:txXfrm>
        <a:off x="4399" y="1802120"/>
        <a:ext cx="3227343" cy="484101"/>
      </dsp:txXfrm>
    </dsp:sp>
    <dsp:sp modelId="{D91A4BFE-8146-4DDE-B865-E075C44826B1}">
      <dsp:nvSpPr>
        <dsp:cNvPr id="0" name=""/>
        <dsp:cNvSpPr/>
      </dsp:nvSpPr>
      <dsp:spPr>
        <a:xfrm>
          <a:off x="4399" y="2334033"/>
          <a:ext cx="3227343" cy="626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a:p>
        <a:p>
          <a:pPr marL="0" lvl="0" indent="0" algn="ctr" defTabSz="755650">
            <a:lnSpc>
              <a:spcPct val="100000"/>
            </a:lnSpc>
            <a:spcBef>
              <a:spcPct val="0"/>
            </a:spcBef>
            <a:spcAft>
              <a:spcPct val="35000"/>
            </a:spcAft>
            <a:buNone/>
          </a:pPr>
          <a:r>
            <a:rPr lang="en-US" sz="1700" kern="1200" dirty="0"/>
            <a:t>Remove unnecessary Columns</a:t>
          </a:r>
        </a:p>
      </dsp:txBody>
      <dsp:txXfrm>
        <a:off x="4399" y="2334033"/>
        <a:ext cx="3227343" cy="626271"/>
      </dsp:txXfrm>
    </dsp:sp>
    <dsp:sp modelId="{0CA89464-4F5E-4A46-8E74-AF3650E8775F}">
      <dsp:nvSpPr>
        <dsp:cNvPr id="0" name=""/>
        <dsp:cNvSpPr/>
      </dsp:nvSpPr>
      <dsp:spPr>
        <a:xfrm>
          <a:off x="4845414" y="569756"/>
          <a:ext cx="1129570" cy="1129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58B4E5-84C3-4AA6-805D-3D7922517AD4}">
      <dsp:nvSpPr>
        <dsp:cNvPr id="0" name=""/>
        <dsp:cNvSpPr/>
      </dsp:nvSpPr>
      <dsp:spPr>
        <a:xfrm>
          <a:off x="3796528" y="1802120"/>
          <a:ext cx="3227343" cy="48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2nd</a:t>
          </a:r>
        </a:p>
      </dsp:txBody>
      <dsp:txXfrm>
        <a:off x="3796528" y="1802120"/>
        <a:ext cx="3227343" cy="484101"/>
      </dsp:txXfrm>
    </dsp:sp>
    <dsp:sp modelId="{5A9E212F-D7D8-49DC-92DC-C75D06E218C2}">
      <dsp:nvSpPr>
        <dsp:cNvPr id="0" name=""/>
        <dsp:cNvSpPr/>
      </dsp:nvSpPr>
      <dsp:spPr>
        <a:xfrm>
          <a:off x="3796528" y="2334033"/>
          <a:ext cx="3227343" cy="626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Missing Values ?</a:t>
          </a:r>
        </a:p>
      </dsp:txBody>
      <dsp:txXfrm>
        <a:off x="3796528" y="2334033"/>
        <a:ext cx="3227343" cy="626271"/>
      </dsp:txXfrm>
    </dsp:sp>
    <dsp:sp modelId="{C9DD081F-7392-46B5-9C89-929B59F95AE3}">
      <dsp:nvSpPr>
        <dsp:cNvPr id="0" name=""/>
        <dsp:cNvSpPr/>
      </dsp:nvSpPr>
      <dsp:spPr>
        <a:xfrm>
          <a:off x="8637543" y="569756"/>
          <a:ext cx="1129570" cy="11295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DFC1A9-EA33-4886-A3F2-681ADB4324BE}">
      <dsp:nvSpPr>
        <dsp:cNvPr id="0" name=""/>
        <dsp:cNvSpPr/>
      </dsp:nvSpPr>
      <dsp:spPr>
        <a:xfrm>
          <a:off x="7588657" y="1802120"/>
          <a:ext cx="3227343" cy="48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kern="1200"/>
            <a:t>3rd</a:t>
          </a:r>
        </a:p>
      </dsp:txBody>
      <dsp:txXfrm>
        <a:off x="7588657" y="1802120"/>
        <a:ext cx="3227343" cy="484101"/>
      </dsp:txXfrm>
    </dsp:sp>
    <dsp:sp modelId="{12DDA3C4-D454-4AD6-B41A-672785BB6A19}">
      <dsp:nvSpPr>
        <dsp:cNvPr id="0" name=""/>
        <dsp:cNvSpPr/>
      </dsp:nvSpPr>
      <dsp:spPr>
        <a:xfrm>
          <a:off x="7588657" y="2334033"/>
          <a:ext cx="3227343" cy="626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Adding the features</a:t>
          </a:r>
        </a:p>
      </dsp:txBody>
      <dsp:txXfrm>
        <a:off x="7588657" y="2334033"/>
        <a:ext cx="3227343" cy="6262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21646-1C20-6C4F-A54B-7612B4C4EEB8}">
      <dsp:nvSpPr>
        <dsp:cNvPr id="0" name=""/>
        <dsp:cNvSpPr/>
      </dsp:nvSpPr>
      <dsp:spPr>
        <a:xfrm>
          <a:off x="0" y="17424"/>
          <a:ext cx="10820400" cy="1559025"/>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X= data[‘</a:t>
          </a:r>
          <a:r>
            <a:rPr lang="en-US" sz="6500" kern="1200" dirty="0" err="1"/>
            <a:t>all_text</a:t>
          </a:r>
          <a:r>
            <a:rPr lang="en-US" sz="6500" kern="1200" dirty="0"/>
            <a:t>’]</a:t>
          </a:r>
        </a:p>
      </dsp:txBody>
      <dsp:txXfrm>
        <a:off x="76105" y="93529"/>
        <a:ext cx="10668190" cy="1406815"/>
      </dsp:txXfrm>
    </dsp:sp>
    <dsp:sp modelId="{4D5A0D0F-6A7C-4146-A683-262FE47A4215}">
      <dsp:nvSpPr>
        <dsp:cNvPr id="0" name=""/>
        <dsp:cNvSpPr/>
      </dsp:nvSpPr>
      <dsp:spPr>
        <a:xfrm>
          <a:off x="0" y="1763650"/>
          <a:ext cx="10820400" cy="1559025"/>
        </a:xfrm>
        <a:prstGeom prst="roundRect">
          <a:avLst/>
        </a:prstGeom>
        <a:solidFill>
          <a:schemeClr val="accent1">
            <a:shade val="80000"/>
            <a:hueOff val="-76418"/>
            <a:satOff val="-5279"/>
            <a:lumOff val="2906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y = data['subreddit type']</a:t>
          </a:r>
          <a:endParaRPr lang="en-US" sz="6500" kern="1200" dirty="0"/>
        </a:p>
      </dsp:txBody>
      <dsp:txXfrm>
        <a:off x="76105" y="1839755"/>
        <a:ext cx="10668190" cy="140681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04451-FF9B-9D45-B276-3B6A8F9C23C7}"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194B-A1EA-5D4C-B242-96F8BCF6B440}" type="slidenum">
              <a:rPr lang="en-US" smtClean="0"/>
              <a:t>‹#›</a:t>
            </a:fld>
            <a:endParaRPr lang="en-US"/>
          </a:p>
        </p:txBody>
      </p:sp>
    </p:spTree>
    <p:extLst>
      <p:ext uri="{BB962C8B-B14F-4D97-AF65-F5344CB8AC3E}">
        <p14:creationId xmlns:p14="http://schemas.microsoft.com/office/powerpoint/2010/main" val="176158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10/17/19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00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1152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10/17/19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8177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10/17/19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1685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10/17/19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2311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7990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617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539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10/17/19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626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6207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10/17/19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214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320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176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201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5715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212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325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10/17/19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034259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4D022-224B-384E-A89F-0EE61271E26A}"/>
              </a:ext>
            </a:extLst>
          </p:cNvPr>
          <p:cNvSpPr>
            <a:spLocks noGrp="1"/>
          </p:cNvSpPr>
          <p:nvPr>
            <p:ph type="ctrTitle"/>
          </p:nvPr>
        </p:nvSpPr>
        <p:spPr>
          <a:xfrm>
            <a:off x="1630017" y="2877930"/>
            <a:ext cx="9448800" cy="1825096"/>
          </a:xfrm>
        </p:spPr>
        <p:txBody>
          <a:bodyPr>
            <a:normAutofit fontScale="90000"/>
          </a:bodyPr>
          <a:lstStyle/>
          <a:p>
            <a:r>
              <a:rPr lang="en-US" dirty="0"/>
              <a:t>"(There's) no such thing as a stupid question (only a stupid answer)”</a:t>
            </a:r>
            <a:br>
              <a:rPr lang="en-US" sz="800" dirty="0"/>
            </a:br>
            <a:br>
              <a:rPr lang="en-US" dirty="0"/>
            </a:br>
            <a:r>
              <a:rPr lang="en-US" sz="2700" dirty="0"/>
              <a:t>Subreddit Analysis</a:t>
            </a:r>
            <a:endParaRPr lang="en-US" dirty="0"/>
          </a:p>
        </p:txBody>
      </p:sp>
      <p:sp>
        <p:nvSpPr>
          <p:cNvPr id="3" name="Subtitle 2">
            <a:extLst>
              <a:ext uri="{FF2B5EF4-FFF2-40B4-BE49-F238E27FC236}">
                <a16:creationId xmlns:a16="http://schemas.microsoft.com/office/drawing/2014/main" id="{10671B7E-28D7-1249-82B4-E2B0DEF4B790}"/>
              </a:ext>
            </a:extLst>
          </p:cNvPr>
          <p:cNvSpPr>
            <a:spLocks noGrp="1"/>
          </p:cNvSpPr>
          <p:nvPr>
            <p:ph type="subTitle" idx="1"/>
          </p:nvPr>
        </p:nvSpPr>
        <p:spPr>
          <a:xfrm>
            <a:off x="1630017" y="4703026"/>
            <a:ext cx="9448800" cy="685800"/>
          </a:xfrm>
        </p:spPr>
        <p:txBody>
          <a:bodyPr/>
          <a:lstStyle/>
          <a:p>
            <a:r>
              <a:rPr lang="en-US" dirty="0"/>
              <a:t>By: Guillermo Delso</a:t>
            </a:r>
            <a:br>
              <a:rPr lang="en-US" dirty="0"/>
            </a:br>
            <a:endParaRPr lang="en-US" dirty="0"/>
          </a:p>
        </p:txBody>
      </p:sp>
    </p:spTree>
    <p:extLst>
      <p:ext uri="{BB962C8B-B14F-4D97-AF65-F5344CB8AC3E}">
        <p14:creationId xmlns:p14="http://schemas.microsoft.com/office/powerpoint/2010/main" val="164607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1"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3" name="Rectangle 12">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275D795D-F735-1E43-8FC9-1428A2FB8307}"/>
              </a:ext>
            </a:extLst>
          </p:cNvPr>
          <p:cNvSpPr>
            <a:spLocks noGrp="1"/>
          </p:cNvSpPr>
          <p:nvPr>
            <p:ph type="title"/>
          </p:nvPr>
        </p:nvSpPr>
        <p:spPr>
          <a:xfrm>
            <a:off x="4184352" y="1150499"/>
            <a:ext cx="3404747" cy="1332351"/>
          </a:xfrm>
          <a:noFill/>
          <a:ln w="19050">
            <a:noFill/>
            <a:prstDash val="dash"/>
          </a:ln>
        </p:spPr>
        <p:txBody>
          <a:bodyPr vert="horz" lIns="91440" tIns="45720" rIns="91440" bIns="45720" rtlCol="0" anchor="b">
            <a:normAutofit/>
          </a:bodyPr>
          <a:lstStyle/>
          <a:p>
            <a:r>
              <a:rPr lang="en-US" sz="4800" cap="none" dirty="0" err="1"/>
              <a:t>y_values</a:t>
            </a:r>
            <a:endParaRPr lang="en-US" sz="4800" cap="none" dirty="0"/>
          </a:p>
        </p:txBody>
      </p:sp>
      <p:graphicFrame>
        <p:nvGraphicFramePr>
          <p:cNvPr id="5" name="Table 4">
            <a:extLst>
              <a:ext uri="{FF2B5EF4-FFF2-40B4-BE49-F238E27FC236}">
                <a16:creationId xmlns:a16="http://schemas.microsoft.com/office/drawing/2014/main" id="{F1EC3A7F-AF66-F140-842E-00834AE5C9C8}"/>
              </a:ext>
            </a:extLst>
          </p:cNvPr>
          <p:cNvGraphicFramePr>
            <a:graphicFrameLocks noGrp="1"/>
          </p:cNvGraphicFramePr>
          <p:nvPr>
            <p:extLst>
              <p:ext uri="{D42A27DB-BD31-4B8C-83A1-F6EECF244321}">
                <p14:modId xmlns:p14="http://schemas.microsoft.com/office/powerpoint/2010/main" val="4373730"/>
              </p:ext>
            </p:extLst>
          </p:nvPr>
        </p:nvGraphicFramePr>
        <p:xfrm>
          <a:off x="3856382" y="2912685"/>
          <a:ext cx="4060688" cy="741680"/>
        </p:xfrm>
        <a:graphic>
          <a:graphicData uri="http://schemas.openxmlformats.org/drawingml/2006/table">
            <a:tbl>
              <a:tblPr firstRow="1" bandRow="1">
                <a:tableStyleId>{5C22544A-7EE6-4342-B048-85BDC9FD1C3A}</a:tableStyleId>
              </a:tblPr>
              <a:tblGrid>
                <a:gridCol w="2030344">
                  <a:extLst>
                    <a:ext uri="{9D8B030D-6E8A-4147-A177-3AD203B41FA5}">
                      <a16:colId xmlns:a16="http://schemas.microsoft.com/office/drawing/2014/main" val="3869673584"/>
                    </a:ext>
                  </a:extLst>
                </a:gridCol>
                <a:gridCol w="2030344">
                  <a:extLst>
                    <a:ext uri="{9D8B030D-6E8A-4147-A177-3AD203B41FA5}">
                      <a16:colId xmlns:a16="http://schemas.microsoft.com/office/drawing/2014/main" val="1373766306"/>
                    </a:ext>
                  </a:extLst>
                </a:gridCol>
              </a:tblGrid>
              <a:tr h="37084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719809718"/>
                  </a:ext>
                </a:extLst>
              </a:tr>
              <a:tr h="370840">
                <a:tc>
                  <a:txBody>
                    <a:bodyPr/>
                    <a:lstStyle/>
                    <a:p>
                      <a:pPr algn="ctr"/>
                      <a:r>
                        <a:rPr lang="en-US" dirty="0"/>
                        <a:t>991</a:t>
                      </a:r>
                    </a:p>
                  </a:txBody>
                  <a:tcPr/>
                </a:tc>
                <a:tc>
                  <a:txBody>
                    <a:bodyPr/>
                    <a:lstStyle/>
                    <a:p>
                      <a:pPr algn="ctr"/>
                      <a:r>
                        <a:rPr lang="en-US" dirty="0"/>
                        <a:t>958</a:t>
                      </a:r>
                    </a:p>
                  </a:txBody>
                  <a:tcPr/>
                </a:tc>
                <a:extLst>
                  <a:ext uri="{0D108BD9-81ED-4DB2-BD59-A6C34878D82A}">
                    <a16:rowId xmlns:a16="http://schemas.microsoft.com/office/drawing/2014/main" val="1631222554"/>
                  </a:ext>
                </a:extLst>
              </a:tr>
            </a:tbl>
          </a:graphicData>
        </a:graphic>
      </p:graphicFrame>
      <p:graphicFrame>
        <p:nvGraphicFramePr>
          <p:cNvPr id="10" name="Table 9">
            <a:extLst>
              <a:ext uri="{FF2B5EF4-FFF2-40B4-BE49-F238E27FC236}">
                <a16:creationId xmlns:a16="http://schemas.microsoft.com/office/drawing/2014/main" id="{C6616816-3611-3644-B76A-995A902110DE}"/>
              </a:ext>
            </a:extLst>
          </p:cNvPr>
          <p:cNvGraphicFramePr>
            <a:graphicFrameLocks noGrp="1"/>
          </p:cNvGraphicFramePr>
          <p:nvPr>
            <p:extLst>
              <p:ext uri="{D42A27DB-BD31-4B8C-83A1-F6EECF244321}">
                <p14:modId xmlns:p14="http://schemas.microsoft.com/office/powerpoint/2010/main" val="3641798986"/>
              </p:ext>
            </p:extLst>
          </p:nvPr>
        </p:nvGraphicFramePr>
        <p:xfrm>
          <a:off x="3856382" y="4245036"/>
          <a:ext cx="4060688" cy="741680"/>
        </p:xfrm>
        <a:graphic>
          <a:graphicData uri="http://schemas.openxmlformats.org/drawingml/2006/table">
            <a:tbl>
              <a:tblPr firstRow="1" bandRow="1">
                <a:tableStyleId>{5C22544A-7EE6-4342-B048-85BDC9FD1C3A}</a:tableStyleId>
              </a:tblPr>
              <a:tblGrid>
                <a:gridCol w="2030344">
                  <a:extLst>
                    <a:ext uri="{9D8B030D-6E8A-4147-A177-3AD203B41FA5}">
                      <a16:colId xmlns:a16="http://schemas.microsoft.com/office/drawing/2014/main" val="3869673584"/>
                    </a:ext>
                  </a:extLst>
                </a:gridCol>
                <a:gridCol w="2030344">
                  <a:extLst>
                    <a:ext uri="{9D8B030D-6E8A-4147-A177-3AD203B41FA5}">
                      <a16:colId xmlns:a16="http://schemas.microsoft.com/office/drawing/2014/main" val="1373766306"/>
                    </a:ext>
                  </a:extLst>
                </a:gridCol>
              </a:tblGrid>
              <a:tr h="37084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719809718"/>
                  </a:ext>
                </a:extLst>
              </a:tr>
              <a:tr h="370840">
                <a:tc>
                  <a:txBody>
                    <a:bodyPr/>
                    <a:lstStyle/>
                    <a:p>
                      <a:pPr algn="ctr"/>
                      <a:r>
                        <a:rPr lang="en-US" dirty="0"/>
                        <a:t>0.508466</a:t>
                      </a:r>
                    </a:p>
                  </a:txBody>
                  <a:tcPr/>
                </a:tc>
                <a:tc>
                  <a:txBody>
                    <a:bodyPr/>
                    <a:lstStyle/>
                    <a:p>
                      <a:pPr algn="ctr"/>
                      <a:r>
                        <a:rPr lang="en-US" dirty="0"/>
                        <a:t>0.491534</a:t>
                      </a:r>
                    </a:p>
                  </a:txBody>
                  <a:tcPr/>
                </a:tc>
                <a:extLst>
                  <a:ext uri="{0D108BD9-81ED-4DB2-BD59-A6C34878D82A}">
                    <a16:rowId xmlns:a16="http://schemas.microsoft.com/office/drawing/2014/main" val="1631222554"/>
                  </a:ext>
                </a:extLst>
              </a:tr>
            </a:tbl>
          </a:graphicData>
        </a:graphic>
      </p:graphicFrame>
    </p:spTree>
    <p:extLst>
      <p:ext uri="{BB962C8B-B14F-4D97-AF65-F5344CB8AC3E}">
        <p14:creationId xmlns:p14="http://schemas.microsoft.com/office/powerpoint/2010/main" val="297169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5E71BCA0-2CC4-4511-8ACE-FEABFF1955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39" name="Rounded Rectangle 11">
            <a:extLst>
              <a:ext uri="{FF2B5EF4-FFF2-40B4-BE49-F238E27FC236}">
                <a16:creationId xmlns:a16="http://schemas.microsoft.com/office/drawing/2014/main" id="{1DC9435E-09E5-4C60-8912-B8DE9B996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A9A51A-4039-4243-A977-FE5F3DAAF1EF}"/>
              </a:ext>
            </a:extLst>
          </p:cNvPr>
          <p:cNvPicPr>
            <a:picLocks noChangeAspect="1"/>
          </p:cNvPicPr>
          <p:nvPr/>
        </p:nvPicPr>
        <p:blipFill>
          <a:blip r:embed="rId3"/>
          <a:stretch>
            <a:fillRect/>
          </a:stretch>
        </p:blipFill>
        <p:spPr>
          <a:xfrm>
            <a:off x="2201040" y="823152"/>
            <a:ext cx="8017998" cy="2605848"/>
          </a:xfrm>
          <a:prstGeom prst="rect">
            <a:avLst/>
          </a:prstGeom>
          <a:ln w="31750" cap="sq">
            <a:noFill/>
            <a:miter lim="800000"/>
          </a:ln>
        </p:spPr>
      </p:pic>
      <p:pic>
        <p:nvPicPr>
          <p:cNvPr id="6" name="Picture 5">
            <a:extLst>
              <a:ext uri="{FF2B5EF4-FFF2-40B4-BE49-F238E27FC236}">
                <a16:creationId xmlns:a16="http://schemas.microsoft.com/office/drawing/2014/main" id="{0243CF29-B960-2148-8F40-F2BC1B640DBF}"/>
              </a:ext>
            </a:extLst>
          </p:cNvPr>
          <p:cNvPicPr>
            <a:picLocks noChangeAspect="1"/>
          </p:cNvPicPr>
          <p:nvPr/>
        </p:nvPicPr>
        <p:blipFill>
          <a:blip r:embed="rId4"/>
          <a:stretch>
            <a:fillRect/>
          </a:stretch>
        </p:blipFill>
        <p:spPr>
          <a:xfrm>
            <a:off x="2201040" y="3449045"/>
            <a:ext cx="8017998" cy="2585803"/>
          </a:xfrm>
          <a:prstGeom prst="rect">
            <a:avLst/>
          </a:prstGeom>
          <a:ln w="31750" cap="sq">
            <a:noFill/>
            <a:miter lim="800000"/>
          </a:ln>
        </p:spPr>
      </p:pic>
    </p:spTree>
    <p:extLst>
      <p:ext uri="{BB962C8B-B14F-4D97-AF65-F5344CB8AC3E}">
        <p14:creationId xmlns:p14="http://schemas.microsoft.com/office/powerpoint/2010/main" val="26574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C77D254C-F3C9-EA44-9007-51A7467567A7}"/>
              </a:ext>
            </a:extLst>
          </p:cNvPr>
          <p:cNvGraphicFramePr>
            <a:graphicFrameLocks noGrp="1"/>
          </p:cNvGraphicFramePr>
          <p:nvPr>
            <p:ph idx="1"/>
            <p:extLst>
              <p:ext uri="{D42A27DB-BD31-4B8C-83A1-F6EECF244321}">
                <p14:modId xmlns:p14="http://schemas.microsoft.com/office/powerpoint/2010/main" val="3558669562"/>
              </p:ext>
            </p:extLst>
          </p:nvPr>
        </p:nvGraphicFramePr>
        <p:xfrm>
          <a:off x="589721" y="2283375"/>
          <a:ext cx="5324062" cy="3657600"/>
        </p:xfrm>
        <a:graphic>
          <a:graphicData uri="http://schemas.openxmlformats.org/drawingml/2006/table">
            <a:tbl>
              <a:tblPr bandRow="1">
                <a:tableStyleId>{F5AB1C69-6EDB-4FF4-983F-18BD219EF322}</a:tableStyleId>
              </a:tblPr>
              <a:tblGrid>
                <a:gridCol w="2662031">
                  <a:extLst>
                    <a:ext uri="{9D8B030D-6E8A-4147-A177-3AD203B41FA5}">
                      <a16:colId xmlns:a16="http://schemas.microsoft.com/office/drawing/2014/main" val="510201929"/>
                    </a:ext>
                  </a:extLst>
                </a:gridCol>
                <a:gridCol w="2662031">
                  <a:extLst>
                    <a:ext uri="{9D8B030D-6E8A-4147-A177-3AD203B41FA5}">
                      <a16:colId xmlns:a16="http://schemas.microsoft.com/office/drawing/2014/main" val="1629375004"/>
                    </a:ext>
                  </a:extLst>
                </a:gridCol>
              </a:tblGrid>
              <a:tr h="264119">
                <a:tc>
                  <a:txBody>
                    <a:bodyPr/>
                    <a:lstStyle/>
                    <a:p>
                      <a:pPr algn="ctr"/>
                      <a:r>
                        <a:rPr lang="en-US" b="1" i="1" dirty="0"/>
                        <a:t>friend</a:t>
                      </a:r>
                    </a:p>
                  </a:txBody>
                  <a:tcPr/>
                </a:tc>
                <a:tc>
                  <a:txBody>
                    <a:bodyPr/>
                    <a:lstStyle/>
                    <a:p>
                      <a:pPr algn="ctr"/>
                      <a:r>
                        <a:rPr lang="en-US" b="1" i="1" dirty="0"/>
                        <a:t>78</a:t>
                      </a:r>
                    </a:p>
                  </a:txBody>
                  <a:tcPr/>
                </a:tc>
                <a:extLst>
                  <a:ext uri="{0D108BD9-81ED-4DB2-BD59-A6C34878D82A}">
                    <a16:rowId xmlns:a16="http://schemas.microsoft.com/office/drawing/2014/main" val="2143383725"/>
                  </a:ext>
                </a:extLst>
              </a:tr>
              <a:tr h="264119">
                <a:tc>
                  <a:txBody>
                    <a:bodyPr/>
                    <a:lstStyle/>
                    <a:p>
                      <a:pPr algn="ctr"/>
                      <a:r>
                        <a:rPr lang="en-US" b="1" i="1" dirty="0">
                          <a:highlight>
                            <a:srgbClr val="00FF00"/>
                          </a:highlight>
                        </a:rPr>
                        <a:t>help</a:t>
                      </a:r>
                    </a:p>
                  </a:txBody>
                  <a:tcPr/>
                </a:tc>
                <a:tc>
                  <a:txBody>
                    <a:bodyPr/>
                    <a:lstStyle/>
                    <a:p>
                      <a:pPr algn="ctr"/>
                      <a:r>
                        <a:rPr lang="en-US" b="1" i="1" dirty="0"/>
                        <a:t>73</a:t>
                      </a:r>
                    </a:p>
                  </a:txBody>
                  <a:tcPr/>
                </a:tc>
                <a:extLst>
                  <a:ext uri="{0D108BD9-81ED-4DB2-BD59-A6C34878D82A}">
                    <a16:rowId xmlns:a16="http://schemas.microsoft.com/office/drawing/2014/main" val="719412613"/>
                  </a:ext>
                </a:extLst>
              </a:tr>
              <a:tr h="264119">
                <a:tc>
                  <a:txBody>
                    <a:bodyPr/>
                    <a:lstStyle/>
                    <a:p>
                      <a:pPr algn="ctr"/>
                      <a:r>
                        <a:rPr lang="en-US" b="1" i="1" dirty="0"/>
                        <a:t>advice</a:t>
                      </a:r>
                    </a:p>
                  </a:txBody>
                  <a:tcPr/>
                </a:tc>
                <a:tc>
                  <a:txBody>
                    <a:bodyPr/>
                    <a:lstStyle/>
                    <a:p>
                      <a:pPr algn="ctr"/>
                      <a:r>
                        <a:rPr lang="en-US" b="1" i="1" dirty="0"/>
                        <a:t>70</a:t>
                      </a:r>
                    </a:p>
                  </a:txBody>
                  <a:tcPr/>
                </a:tc>
                <a:extLst>
                  <a:ext uri="{0D108BD9-81ED-4DB2-BD59-A6C34878D82A}">
                    <a16:rowId xmlns:a16="http://schemas.microsoft.com/office/drawing/2014/main" val="1932720632"/>
                  </a:ext>
                </a:extLst>
              </a:tr>
              <a:tr h="264119">
                <a:tc>
                  <a:txBody>
                    <a:bodyPr/>
                    <a:lstStyle/>
                    <a:p>
                      <a:pPr algn="ctr"/>
                      <a:r>
                        <a:rPr lang="en-US" b="1" i="1" dirty="0">
                          <a:highlight>
                            <a:srgbClr val="00FFFF"/>
                          </a:highlight>
                        </a:rPr>
                        <a:t>need</a:t>
                      </a:r>
                    </a:p>
                  </a:txBody>
                  <a:tcPr/>
                </a:tc>
                <a:tc>
                  <a:txBody>
                    <a:bodyPr/>
                    <a:lstStyle/>
                    <a:p>
                      <a:pPr algn="ctr"/>
                      <a:r>
                        <a:rPr lang="en-US" b="1" i="1" dirty="0"/>
                        <a:t>69</a:t>
                      </a:r>
                    </a:p>
                  </a:txBody>
                  <a:tcPr/>
                </a:tc>
                <a:extLst>
                  <a:ext uri="{0D108BD9-81ED-4DB2-BD59-A6C34878D82A}">
                    <a16:rowId xmlns:a16="http://schemas.microsoft.com/office/drawing/2014/main" val="439913874"/>
                  </a:ext>
                </a:extLst>
              </a:tr>
              <a:tr h="264119">
                <a:tc>
                  <a:txBody>
                    <a:bodyPr/>
                    <a:lstStyle/>
                    <a:p>
                      <a:pPr algn="ctr"/>
                      <a:r>
                        <a:rPr lang="en-US" b="1" i="1" dirty="0" err="1">
                          <a:highlight>
                            <a:srgbClr val="FF00FF"/>
                          </a:highlight>
                        </a:rPr>
                        <a:t>iâ</a:t>
                      </a:r>
                      <a:r>
                        <a:rPr lang="en-US" b="1" i="1" dirty="0">
                          <a:highlight>
                            <a:srgbClr val="FF00FF"/>
                          </a:highlight>
                        </a:rPr>
                        <a:t> </a:t>
                      </a:r>
                    </a:p>
                  </a:txBody>
                  <a:tcPr/>
                </a:tc>
                <a:tc>
                  <a:txBody>
                    <a:bodyPr/>
                    <a:lstStyle/>
                    <a:p>
                      <a:pPr algn="ctr"/>
                      <a:r>
                        <a:rPr lang="en-US" b="1" i="1" dirty="0"/>
                        <a:t>67</a:t>
                      </a:r>
                    </a:p>
                  </a:txBody>
                  <a:tcPr/>
                </a:tc>
                <a:extLst>
                  <a:ext uri="{0D108BD9-81ED-4DB2-BD59-A6C34878D82A}">
                    <a16:rowId xmlns:a16="http://schemas.microsoft.com/office/drawing/2014/main" val="1555819232"/>
                  </a:ext>
                </a:extLst>
              </a:tr>
              <a:tr h="264119">
                <a:tc>
                  <a:txBody>
                    <a:bodyPr/>
                    <a:lstStyle/>
                    <a:p>
                      <a:pPr algn="ctr"/>
                      <a:r>
                        <a:rPr lang="en-US" b="1" i="1" dirty="0">
                          <a:highlight>
                            <a:srgbClr val="FF0000"/>
                          </a:highlight>
                        </a:rPr>
                        <a:t>know</a:t>
                      </a:r>
                    </a:p>
                  </a:txBody>
                  <a:tcPr/>
                </a:tc>
                <a:tc>
                  <a:txBody>
                    <a:bodyPr/>
                    <a:lstStyle/>
                    <a:p>
                      <a:pPr algn="ctr"/>
                      <a:r>
                        <a:rPr lang="en-US" b="1" i="1" dirty="0"/>
                        <a:t>49</a:t>
                      </a:r>
                    </a:p>
                  </a:txBody>
                  <a:tcPr/>
                </a:tc>
                <a:extLst>
                  <a:ext uri="{0D108BD9-81ED-4DB2-BD59-A6C34878D82A}">
                    <a16:rowId xmlns:a16="http://schemas.microsoft.com/office/drawing/2014/main" val="1433507255"/>
                  </a:ext>
                </a:extLst>
              </a:tr>
              <a:tr h="264119">
                <a:tc>
                  <a:txBody>
                    <a:bodyPr/>
                    <a:lstStyle/>
                    <a:p>
                      <a:pPr algn="ctr"/>
                      <a:r>
                        <a:rPr lang="en-US" b="1" i="1" dirty="0">
                          <a:highlight>
                            <a:srgbClr val="FFFF00"/>
                          </a:highlight>
                        </a:rPr>
                        <a:t>want</a:t>
                      </a:r>
                    </a:p>
                  </a:txBody>
                  <a:tcPr/>
                </a:tc>
                <a:tc>
                  <a:txBody>
                    <a:bodyPr/>
                    <a:lstStyle/>
                    <a:p>
                      <a:pPr algn="ctr"/>
                      <a:r>
                        <a:rPr lang="en-US" b="1" i="1" dirty="0"/>
                        <a:t>48</a:t>
                      </a:r>
                    </a:p>
                  </a:txBody>
                  <a:tcPr/>
                </a:tc>
                <a:extLst>
                  <a:ext uri="{0D108BD9-81ED-4DB2-BD59-A6C34878D82A}">
                    <a16:rowId xmlns:a16="http://schemas.microsoft.com/office/drawing/2014/main" val="1536797506"/>
                  </a:ext>
                </a:extLst>
              </a:tr>
              <a:tr h="264119">
                <a:tc>
                  <a:txBody>
                    <a:bodyPr/>
                    <a:lstStyle/>
                    <a:p>
                      <a:pPr algn="ctr"/>
                      <a:r>
                        <a:rPr lang="en-US" b="1" i="1" dirty="0"/>
                        <a:t>like</a:t>
                      </a:r>
                    </a:p>
                  </a:txBody>
                  <a:tcPr/>
                </a:tc>
                <a:tc>
                  <a:txBody>
                    <a:bodyPr/>
                    <a:lstStyle/>
                    <a:p>
                      <a:pPr algn="ctr"/>
                      <a:r>
                        <a:rPr lang="en-US" b="1" i="1" dirty="0"/>
                        <a:t>43</a:t>
                      </a:r>
                    </a:p>
                  </a:txBody>
                  <a:tcPr/>
                </a:tc>
                <a:extLst>
                  <a:ext uri="{0D108BD9-81ED-4DB2-BD59-A6C34878D82A}">
                    <a16:rowId xmlns:a16="http://schemas.microsoft.com/office/drawing/2014/main" val="600240282"/>
                  </a:ext>
                </a:extLst>
              </a:tr>
              <a:tr h="264119">
                <a:tc>
                  <a:txBody>
                    <a:bodyPr/>
                    <a:lstStyle/>
                    <a:p>
                      <a:pPr algn="ctr"/>
                      <a:r>
                        <a:rPr lang="en-US" b="1" i="1" dirty="0">
                          <a:highlight>
                            <a:srgbClr val="C0C0C0"/>
                          </a:highlight>
                        </a:rPr>
                        <a:t>just</a:t>
                      </a:r>
                    </a:p>
                  </a:txBody>
                  <a:tcPr/>
                </a:tc>
                <a:tc>
                  <a:txBody>
                    <a:bodyPr/>
                    <a:lstStyle/>
                    <a:p>
                      <a:pPr algn="ctr"/>
                      <a:r>
                        <a:rPr lang="en-US" b="1" i="1" dirty="0"/>
                        <a:t>42</a:t>
                      </a:r>
                    </a:p>
                  </a:txBody>
                  <a:tcPr/>
                </a:tc>
                <a:extLst>
                  <a:ext uri="{0D108BD9-81ED-4DB2-BD59-A6C34878D82A}">
                    <a16:rowId xmlns:a16="http://schemas.microsoft.com/office/drawing/2014/main" val="3179966285"/>
                  </a:ext>
                </a:extLst>
              </a:tr>
              <a:tr h="264119">
                <a:tc>
                  <a:txBody>
                    <a:bodyPr/>
                    <a:lstStyle/>
                    <a:p>
                      <a:pPr algn="ctr"/>
                      <a:r>
                        <a:rPr lang="en-US" b="1" i="1" dirty="0"/>
                        <a:t>friends</a:t>
                      </a:r>
                    </a:p>
                  </a:txBody>
                  <a:tcPr/>
                </a:tc>
                <a:tc>
                  <a:txBody>
                    <a:bodyPr/>
                    <a:lstStyle/>
                    <a:p>
                      <a:pPr algn="ctr"/>
                      <a:r>
                        <a:rPr lang="en-US" b="1" i="1" dirty="0"/>
                        <a:t>38</a:t>
                      </a:r>
                    </a:p>
                  </a:txBody>
                  <a:tcPr/>
                </a:tc>
                <a:extLst>
                  <a:ext uri="{0D108BD9-81ED-4DB2-BD59-A6C34878D82A}">
                    <a16:rowId xmlns:a16="http://schemas.microsoft.com/office/drawing/2014/main" val="1286870056"/>
                  </a:ext>
                </a:extLst>
              </a:tr>
            </a:tbl>
          </a:graphicData>
        </a:graphic>
      </p:graphicFrame>
      <p:sp>
        <p:nvSpPr>
          <p:cNvPr id="8" name="TextBox 7">
            <a:extLst>
              <a:ext uri="{FF2B5EF4-FFF2-40B4-BE49-F238E27FC236}">
                <a16:creationId xmlns:a16="http://schemas.microsoft.com/office/drawing/2014/main" id="{C3CB78E5-AF20-5047-A766-C1E35D4AACF2}"/>
              </a:ext>
            </a:extLst>
          </p:cNvPr>
          <p:cNvSpPr txBox="1"/>
          <p:nvPr/>
        </p:nvSpPr>
        <p:spPr>
          <a:xfrm>
            <a:off x="589721" y="1590261"/>
            <a:ext cx="5446644" cy="646331"/>
          </a:xfrm>
          <a:prstGeom prst="rect">
            <a:avLst/>
          </a:prstGeom>
          <a:noFill/>
        </p:spPr>
        <p:txBody>
          <a:bodyPr wrap="square" rtlCol="0">
            <a:spAutoFit/>
          </a:bodyPr>
          <a:lstStyle/>
          <a:p>
            <a:pPr algn="ctr"/>
            <a:r>
              <a:rPr lang="en-US" dirty="0"/>
              <a:t>Most common title words in subreddit 1 (Advice)</a:t>
            </a:r>
          </a:p>
        </p:txBody>
      </p:sp>
      <p:graphicFrame>
        <p:nvGraphicFramePr>
          <p:cNvPr id="9" name="Content Placeholder 6">
            <a:extLst>
              <a:ext uri="{FF2B5EF4-FFF2-40B4-BE49-F238E27FC236}">
                <a16:creationId xmlns:a16="http://schemas.microsoft.com/office/drawing/2014/main" id="{84707350-6472-1349-9E03-9EC365258787}"/>
              </a:ext>
            </a:extLst>
          </p:cNvPr>
          <p:cNvGraphicFramePr>
            <a:graphicFrameLocks/>
          </p:cNvGraphicFramePr>
          <p:nvPr>
            <p:extLst>
              <p:ext uri="{D42A27DB-BD31-4B8C-83A1-F6EECF244321}">
                <p14:modId xmlns:p14="http://schemas.microsoft.com/office/powerpoint/2010/main" val="2571250084"/>
              </p:ext>
            </p:extLst>
          </p:nvPr>
        </p:nvGraphicFramePr>
        <p:xfrm>
          <a:off x="6467060" y="2283375"/>
          <a:ext cx="5324062" cy="3657600"/>
        </p:xfrm>
        <a:graphic>
          <a:graphicData uri="http://schemas.openxmlformats.org/drawingml/2006/table">
            <a:tbl>
              <a:tblPr bandRow="1">
                <a:tableStyleId>{F5AB1C69-6EDB-4FF4-983F-18BD219EF322}</a:tableStyleId>
              </a:tblPr>
              <a:tblGrid>
                <a:gridCol w="2662031">
                  <a:extLst>
                    <a:ext uri="{9D8B030D-6E8A-4147-A177-3AD203B41FA5}">
                      <a16:colId xmlns:a16="http://schemas.microsoft.com/office/drawing/2014/main" val="510201929"/>
                    </a:ext>
                  </a:extLst>
                </a:gridCol>
                <a:gridCol w="2662031">
                  <a:extLst>
                    <a:ext uri="{9D8B030D-6E8A-4147-A177-3AD203B41FA5}">
                      <a16:colId xmlns:a16="http://schemas.microsoft.com/office/drawing/2014/main" val="1629375004"/>
                    </a:ext>
                  </a:extLst>
                </a:gridCol>
              </a:tblGrid>
              <a:tr h="264119">
                <a:tc>
                  <a:txBody>
                    <a:bodyPr/>
                    <a:lstStyle/>
                    <a:p>
                      <a:pPr algn="ctr"/>
                      <a:r>
                        <a:rPr lang="en-US" b="1" i="1" dirty="0">
                          <a:highlight>
                            <a:srgbClr val="C0C0C0"/>
                          </a:highlight>
                        </a:rPr>
                        <a:t>just </a:t>
                      </a:r>
                    </a:p>
                  </a:txBody>
                  <a:tcPr/>
                </a:tc>
                <a:tc>
                  <a:txBody>
                    <a:bodyPr/>
                    <a:lstStyle/>
                    <a:p>
                      <a:pPr algn="ctr"/>
                      <a:r>
                        <a:rPr lang="en-US" b="1" i="1" dirty="0"/>
                        <a:t>67</a:t>
                      </a:r>
                    </a:p>
                  </a:txBody>
                  <a:tcPr/>
                </a:tc>
                <a:extLst>
                  <a:ext uri="{0D108BD9-81ED-4DB2-BD59-A6C34878D82A}">
                    <a16:rowId xmlns:a16="http://schemas.microsoft.com/office/drawing/2014/main" val="2143383725"/>
                  </a:ext>
                </a:extLst>
              </a:tr>
              <a:tr h="264119">
                <a:tc>
                  <a:txBody>
                    <a:bodyPr/>
                    <a:lstStyle/>
                    <a:p>
                      <a:pPr algn="ctr"/>
                      <a:r>
                        <a:rPr lang="en-US" b="1" i="1" dirty="0">
                          <a:highlight>
                            <a:srgbClr val="FFFF00"/>
                          </a:highlight>
                        </a:rPr>
                        <a:t>want </a:t>
                      </a:r>
                    </a:p>
                  </a:txBody>
                  <a:tcPr/>
                </a:tc>
                <a:tc>
                  <a:txBody>
                    <a:bodyPr/>
                    <a:lstStyle/>
                    <a:p>
                      <a:pPr algn="ctr"/>
                      <a:r>
                        <a:rPr lang="en-US" b="1" i="1" dirty="0"/>
                        <a:t>53</a:t>
                      </a:r>
                    </a:p>
                  </a:txBody>
                  <a:tcPr/>
                </a:tc>
                <a:extLst>
                  <a:ext uri="{0D108BD9-81ED-4DB2-BD59-A6C34878D82A}">
                    <a16:rowId xmlns:a16="http://schemas.microsoft.com/office/drawing/2014/main" val="719412613"/>
                  </a:ext>
                </a:extLst>
              </a:tr>
              <a:tr h="264119">
                <a:tc>
                  <a:txBody>
                    <a:bodyPr/>
                    <a:lstStyle/>
                    <a:p>
                      <a:pPr algn="ctr"/>
                      <a:r>
                        <a:rPr lang="en-US" b="1" i="1" dirty="0"/>
                        <a:t>best </a:t>
                      </a:r>
                    </a:p>
                  </a:txBody>
                  <a:tcPr/>
                </a:tc>
                <a:tc>
                  <a:txBody>
                    <a:bodyPr/>
                    <a:lstStyle/>
                    <a:p>
                      <a:pPr algn="ctr"/>
                      <a:r>
                        <a:rPr lang="en-US" b="1" i="1" dirty="0"/>
                        <a:t>53</a:t>
                      </a:r>
                    </a:p>
                  </a:txBody>
                  <a:tcPr/>
                </a:tc>
                <a:extLst>
                  <a:ext uri="{0D108BD9-81ED-4DB2-BD59-A6C34878D82A}">
                    <a16:rowId xmlns:a16="http://schemas.microsoft.com/office/drawing/2014/main" val="1932720632"/>
                  </a:ext>
                </a:extLst>
              </a:tr>
              <a:tr h="264119">
                <a:tc>
                  <a:txBody>
                    <a:bodyPr/>
                    <a:lstStyle/>
                    <a:p>
                      <a:pPr algn="ctr"/>
                      <a:r>
                        <a:rPr lang="en-US" b="1" i="1" dirty="0"/>
                        <a:t>make</a:t>
                      </a:r>
                    </a:p>
                  </a:txBody>
                  <a:tcPr/>
                </a:tc>
                <a:tc>
                  <a:txBody>
                    <a:bodyPr/>
                    <a:lstStyle/>
                    <a:p>
                      <a:pPr algn="ctr"/>
                      <a:r>
                        <a:rPr lang="en-US" b="1" i="1" dirty="0"/>
                        <a:t>49</a:t>
                      </a:r>
                    </a:p>
                  </a:txBody>
                  <a:tcPr/>
                </a:tc>
                <a:extLst>
                  <a:ext uri="{0D108BD9-81ED-4DB2-BD59-A6C34878D82A}">
                    <a16:rowId xmlns:a16="http://schemas.microsoft.com/office/drawing/2014/main" val="439913874"/>
                  </a:ext>
                </a:extLst>
              </a:tr>
              <a:tr h="264119">
                <a:tc>
                  <a:txBody>
                    <a:bodyPr/>
                    <a:lstStyle/>
                    <a:p>
                      <a:pPr algn="ctr"/>
                      <a:r>
                        <a:rPr lang="en-US" b="1" i="1" dirty="0" err="1">
                          <a:highlight>
                            <a:srgbClr val="FF00FF"/>
                          </a:highlight>
                        </a:rPr>
                        <a:t>iâ</a:t>
                      </a:r>
                      <a:r>
                        <a:rPr lang="en-US" b="1" i="1" dirty="0">
                          <a:highlight>
                            <a:srgbClr val="FF00FF"/>
                          </a:highlight>
                        </a:rPr>
                        <a:t> </a:t>
                      </a:r>
                    </a:p>
                  </a:txBody>
                  <a:tcPr/>
                </a:tc>
                <a:tc>
                  <a:txBody>
                    <a:bodyPr/>
                    <a:lstStyle/>
                    <a:p>
                      <a:pPr algn="ctr"/>
                      <a:r>
                        <a:rPr lang="en-US" b="1" i="1" dirty="0"/>
                        <a:t>48</a:t>
                      </a:r>
                    </a:p>
                  </a:txBody>
                  <a:tcPr/>
                </a:tc>
                <a:extLst>
                  <a:ext uri="{0D108BD9-81ED-4DB2-BD59-A6C34878D82A}">
                    <a16:rowId xmlns:a16="http://schemas.microsoft.com/office/drawing/2014/main" val="1555819232"/>
                  </a:ext>
                </a:extLst>
              </a:tr>
              <a:tr h="264119">
                <a:tc>
                  <a:txBody>
                    <a:bodyPr/>
                    <a:lstStyle/>
                    <a:p>
                      <a:pPr algn="ctr"/>
                      <a:r>
                        <a:rPr lang="en-US" b="1" i="1" dirty="0">
                          <a:highlight>
                            <a:srgbClr val="00FFFF"/>
                          </a:highlight>
                        </a:rPr>
                        <a:t>need</a:t>
                      </a:r>
                    </a:p>
                  </a:txBody>
                  <a:tcPr/>
                </a:tc>
                <a:tc>
                  <a:txBody>
                    <a:bodyPr/>
                    <a:lstStyle/>
                    <a:p>
                      <a:pPr algn="ctr"/>
                      <a:r>
                        <a:rPr lang="en-US" b="1" i="1" dirty="0"/>
                        <a:t>42</a:t>
                      </a:r>
                    </a:p>
                  </a:txBody>
                  <a:tcPr/>
                </a:tc>
                <a:extLst>
                  <a:ext uri="{0D108BD9-81ED-4DB2-BD59-A6C34878D82A}">
                    <a16:rowId xmlns:a16="http://schemas.microsoft.com/office/drawing/2014/main" val="1433507255"/>
                  </a:ext>
                </a:extLst>
              </a:tr>
              <a:tr h="264119">
                <a:tc>
                  <a:txBody>
                    <a:bodyPr/>
                    <a:lstStyle/>
                    <a:p>
                      <a:pPr algn="ctr"/>
                      <a:r>
                        <a:rPr lang="en-US" b="1" i="1" dirty="0">
                          <a:highlight>
                            <a:srgbClr val="00FF00"/>
                          </a:highlight>
                        </a:rPr>
                        <a:t>help</a:t>
                      </a:r>
                    </a:p>
                  </a:txBody>
                  <a:tcPr/>
                </a:tc>
                <a:tc>
                  <a:txBody>
                    <a:bodyPr/>
                    <a:lstStyle/>
                    <a:p>
                      <a:pPr algn="ctr"/>
                      <a:r>
                        <a:rPr lang="en-US" b="1" i="1" dirty="0"/>
                        <a:t>40</a:t>
                      </a:r>
                    </a:p>
                  </a:txBody>
                  <a:tcPr/>
                </a:tc>
                <a:extLst>
                  <a:ext uri="{0D108BD9-81ED-4DB2-BD59-A6C34878D82A}">
                    <a16:rowId xmlns:a16="http://schemas.microsoft.com/office/drawing/2014/main" val="1536797506"/>
                  </a:ext>
                </a:extLst>
              </a:tr>
              <a:tr h="264119">
                <a:tc>
                  <a:txBody>
                    <a:bodyPr/>
                    <a:lstStyle/>
                    <a:p>
                      <a:pPr algn="ctr"/>
                      <a:r>
                        <a:rPr lang="en-US" b="1" i="1" dirty="0"/>
                        <a:t>way </a:t>
                      </a:r>
                    </a:p>
                  </a:txBody>
                  <a:tcPr/>
                </a:tc>
                <a:tc>
                  <a:txBody>
                    <a:bodyPr/>
                    <a:lstStyle/>
                    <a:p>
                      <a:pPr algn="ctr"/>
                      <a:r>
                        <a:rPr lang="en-US" b="1" i="1" dirty="0"/>
                        <a:t>38</a:t>
                      </a:r>
                    </a:p>
                  </a:txBody>
                  <a:tcPr/>
                </a:tc>
                <a:extLst>
                  <a:ext uri="{0D108BD9-81ED-4DB2-BD59-A6C34878D82A}">
                    <a16:rowId xmlns:a16="http://schemas.microsoft.com/office/drawing/2014/main" val="600240282"/>
                  </a:ext>
                </a:extLst>
              </a:tr>
              <a:tr h="264119">
                <a:tc>
                  <a:txBody>
                    <a:bodyPr/>
                    <a:lstStyle/>
                    <a:p>
                      <a:pPr algn="ctr"/>
                      <a:r>
                        <a:rPr lang="en-US" b="1" i="1" dirty="0"/>
                        <a:t>don</a:t>
                      </a:r>
                    </a:p>
                  </a:txBody>
                  <a:tcPr/>
                </a:tc>
                <a:tc>
                  <a:txBody>
                    <a:bodyPr/>
                    <a:lstStyle/>
                    <a:p>
                      <a:pPr algn="ctr"/>
                      <a:r>
                        <a:rPr lang="en-US" b="1" i="1" dirty="0"/>
                        <a:t>37</a:t>
                      </a:r>
                    </a:p>
                  </a:txBody>
                  <a:tcPr/>
                </a:tc>
                <a:extLst>
                  <a:ext uri="{0D108BD9-81ED-4DB2-BD59-A6C34878D82A}">
                    <a16:rowId xmlns:a16="http://schemas.microsoft.com/office/drawing/2014/main" val="3179966285"/>
                  </a:ext>
                </a:extLst>
              </a:tr>
              <a:tr h="264119">
                <a:tc>
                  <a:txBody>
                    <a:bodyPr/>
                    <a:lstStyle/>
                    <a:p>
                      <a:pPr algn="ctr"/>
                      <a:r>
                        <a:rPr lang="en-US" b="1" i="1" dirty="0">
                          <a:highlight>
                            <a:srgbClr val="FF0000"/>
                          </a:highlight>
                        </a:rPr>
                        <a:t>know</a:t>
                      </a:r>
                    </a:p>
                  </a:txBody>
                  <a:tcPr/>
                </a:tc>
                <a:tc>
                  <a:txBody>
                    <a:bodyPr/>
                    <a:lstStyle/>
                    <a:p>
                      <a:pPr algn="ctr"/>
                      <a:r>
                        <a:rPr lang="en-US" b="1" i="1" dirty="0"/>
                        <a:t>35</a:t>
                      </a:r>
                    </a:p>
                  </a:txBody>
                  <a:tcPr/>
                </a:tc>
                <a:extLst>
                  <a:ext uri="{0D108BD9-81ED-4DB2-BD59-A6C34878D82A}">
                    <a16:rowId xmlns:a16="http://schemas.microsoft.com/office/drawing/2014/main" val="1286870056"/>
                  </a:ext>
                </a:extLst>
              </a:tr>
            </a:tbl>
          </a:graphicData>
        </a:graphic>
      </p:graphicFrame>
      <p:sp>
        <p:nvSpPr>
          <p:cNvPr id="10" name="TextBox 9">
            <a:extLst>
              <a:ext uri="{FF2B5EF4-FFF2-40B4-BE49-F238E27FC236}">
                <a16:creationId xmlns:a16="http://schemas.microsoft.com/office/drawing/2014/main" id="{C839D20B-C422-B247-93A5-2E32A976FA6F}"/>
              </a:ext>
            </a:extLst>
          </p:cNvPr>
          <p:cNvSpPr txBox="1"/>
          <p:nvPr/>
        </p:nvSpPr>
        <p:spPr>
          <a:xfrm>
            <a:off x="6248399" y="1590261"/>
            <a:ext cx="5761383" cy="646331"/>
          </a:xfrm>
          <a:prstGeom prst="rect">
            <a:avLst/>
          </a:prstGeom>
          <a:noFill/>
        </p:spPr>
        <p:txBody>
          <a:bodyPr wrap="square" rtlCol="0">
            <a:spAutoFit/>
          </a:bodyPr>
          <a:lstStyle/>
          <a:p>
            <a:pPr algn="ctr"/>
            <a:r>
              <a:rPr lang="en-US" dirty="0"/>
              <a:t>Most common title words in subreddit 2 (</a:t>
            </a:r>
            <a:r>
              <a:rPr lang="en-US" dirty="0" err="1"/>
              <a:t>shittyadvice</a:t>
            </a:r>
            <a:r>
              <a:rPr lang="en-US" dirty="0"/>
              <a:t>)</a:t>
            </a:r>
          </a:p>
        </p:txBody>
      </p:sp>
      <p:sp>
        <p:nvSpPr>
          <p:cNvPr id="11" name="TextBox 10">
            <a:extLst>
              <a:ext uri="{FF2B5EF4-FFF2-40B4-BE49-F238E27FC236}">
                <a16:creationId xmlns:a16="http://schemas.microsoft.com/office/drawing/2014/main" id="{07124674-E90A-D041-BB06-E1D6E8BA778B}"/>
              </a:ext>
            </a:extLst>
          </p:cNvPr>
          <p:cNvSpPr txBox="1"/>
          <p:nvPr/>
        </p:nvSpPr>
        <p:spPr>
          <a:xfrm>
            <a:off x="4678016" y="6182139"/>
            <a:ext cx="3140766" cy="369332"/>
          </a:xfrm>
          <a:prstGeom prst="rect">
            <a:avLst/>
          </a:prstGeom>
          <a:noFill/>
        </p:spPr>
        <p:txBody>
          <a:bodyPr wrap="square" rtlCol="0">
            <a:spAutoFit/>
          </a:bodyPr>
          <a:lstStyle/>
          <a:p>
            <a:r>
              <a:rPr lang="en-US" b="1" u="sng" dirty="0"/>
              <a:t>Not counting ‘</a:t>
            </a:r>
            <a:r>
              <a:rPr lang="en-US" b="1" u="sng" dirty="0" err="1"/>
              <a:t>stop_words</a:t>
            </a:r>
            <a:r>
              <a:rPr lang="en-US" b="1" u="sng" dirty="0"/>
              <a:t>’</a:t>
            </a:r>
          </a:p>
        </p:txBody>
      </p:sp>
    </p:spTree>
    <p:extLst>
      <p:ext uri="{BB962C8B-B14F-4D97-AF65-F5344CB8AC3E}">
        <p14:creationId xmlns:p14="http://schemas.microsoft.com/office/powerpoint/2010/main" val="926943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35662F-135A-0B4E-9F7C-217D30ECF4ED}"/>
              </a:ext>
            </a:extLst>
          </p:cNvPr>
          <p:cNvSpPr>
            <a:spLocks noGrp="1"/>
          </p:cNvSpPr>
          <p:nvPr>
            <p:ph idx="1"/>
          </p:nvPr>
        </p:nvSpPr>
        <p:spPr>
          <a:xfrm>
            <a:off x="357809" y="1510748"/>
            <a:ext cx="11148391" cy="4707937"/>
          </a:xfrm>
        </p:spPr>
        <p:txBody>
          <a:bodyPr>
            <a:normAutofit/>
          </a:bodyPr>
          <a:lstStyle/>
          <a:p>
            <a:r>
              <a:rPr lang="en-US" sz="1800" dirty="0"/>
              <a:t>SUBREDDIT 1: ADVICE</a:t>
            </a:r>
          </a:p>
          <a:p>
            <a:r>
              <a:rPr lang="en-US" sz="1800" dirty="0">
                <a:highlight>
                  <a:srgbClr val="00FFFF"/>
                </a:highlight>
              </a:rPr>
              <a:t>[('friend', 78</a:t>
            </a:r>
            <a:r>
              <a:rPr lang="en-US" sz="1800" dirty="0"/>
              <a:t>), (</a:t>
            </a:r>
            <a:r>
              <a:rPr lang="en-US" sz="1800" dirty="0">
                <a:highlight>
                  <a:srgbClr val="00FFFF"/>
                </a:highlight>
              </a:rPr>
              <a:t>'help', 73</a:t>
            </a:r>
            <a:r>
              <a:rPr lang="en-US" sz="1800" dirty="0"/>
              <a:t>), (</a:t>
            </a:r>
            <a:r>
              <a:rPr lang="en-US" sz="1800" dirty="0">
                <a:highlight>
                  <a:srgbClr val="00FFFF"/>
                </a:highlight>
              </a:rPr>
              <a:t>'advice', 70</a:t>
            </a:r>
            <a:r>
              <a:rPr lang="en-US" sz="1800" dirty="0"/>
              <a:t>), </a:t>
            </a:r>
            <a:r>
              <a:rPr lang="en-US" sz="1800" dirty="0">
                <a:highlight>
                  <a:srgbClr val="00FFFF"/>
                </a:highlight>
              </a:rPr>
              <a:t>('need', 69</a:t>
            </a:r>
            <a:r>
              <a:rPr lang="en-US" sz="1800" dirty="0"/>
              <a:t>), (</a:t>
            </a:r>
            <a:r>
              <a:rPr lang="en-US" sz="1800" dirty="0">
                <a:highlight>
                  <a:srgbClr val="00FFFF"/>
                </a:highlight>
              </a:rPr>
              <a:t>'</a:t>
            </a:r>
            <a:r>
              <a:rPr lang="en-US" sz="1800" dirty="0" err="1">
                <a:highlight>
                  <a:srgbClr val="00FFFF"/>
                </a:highlight>
              </a:rPr>
              <a:t>iâ</a:t>
            </a:r>
            <a:r>
              <a:rPr lang="en-US" sz="1800" dirty="0">
                <a:highlight>
                  <a:srgbClr val="00FFFF"/>
                </a:highlight>
              </a:rPr>
              <a:t>', 67</a:t>
            </a:r>
            <a:r>
              <a:rPr lang="en-US" sz="1800" dirty="0"/>
              <a:t>), (</a:t>
            </a:r>
            <a:r>
              <a:rPr lang="en-US" sz="1800" dirty="0">
                <a:highlight>
                  <a:srgbClr val="00FFFF"/>
                </a:highlight>
              </a:rPr>
              <a:t>'know', 49</a:t>
            </a:r>
            <a:r>
              <a:rPr lang="en-US" sz="1800" dirty="0"/>
              <a:t>), (</a:t>
            </a:r>
            <a:r>
              <a:rPr lang="en-US" sz="1800" dirty="0">
                <a:highlight>
                  <a:srgbClr val="00FFFF"/>
                </a:highlight>
              </a:rPr>
              <a:t>'want', 48</a:t>
            </a:r>
            <a:r>
              <a:rPr lang="en-US" sz="1800" dirty="0"/>
              <a:t>), (</a:t>
            </a:r>
            <a:r>
              <a:rPr lang="en-US" sz="1800" dirty="0">
                <a:highlight>
                  <a:srgbClr val="00FFFF"/>
                </a:highlight>
              </a:rPr>
              <a:t>'like', 43</a:t>
            </a:r>
            <a:r>
              <a:rPr lang="en-US" sz="1800" dirty="0"/>
              <a:t>), (</a:t>
            </a:r>
            <a:r>
              <a:rPr lang="en-US" sz="1800" dirty="0">
                <a:highlight>
                  <a:srgbClr val="00FFFF"/>
                </a:highlight>
              </a:rPr>
              <a:t>'just', 42</a:t>
            </a:r>
            <a:r>
              <a:rPr lang="en-US" sz="1800" dirty="0"/>
              <a:t>), (</a:t>
            </a:r>
            <a:r>
              <a:rPr lang="en-US" sz="1800" dirty="0">
                <a:highlight>
                  <a:srgbClr val="00FFFF"/>
                </a:highlight>
              </a:rPr>
              <a:t>'friends', 38</a:t>
            </a:r>
            <a:r>
              <a:rPr lang="en-US" sz="1800" dirty="0"/>
              <a:t>), </a:t>
            </a:r>
            <a:r>
              <a:rPr lang="en-US" sz="1800" dirty="0">
                <a:highlight>
                  <a:srgbClr val="FF0000"/>
                </a:highlight>
              </a:rPr>
              <a:t>('job', 37</a:t>
            </a:r>
            <a:r>
              <a:rPr lang="en-US" sz="1800" dirty="0"/>
              <a:t>), (</a:t>
            </a:r>
            <a:r>
              <a:rPr lang="en-US" sz="1800" dirty="0">
                <a:highlight>
                  <a:srgbClr val="00FFFF"/>
                </a:highlight>
              </a:rPr>
              <a:t>'life', 32</a:t>
            </a:r>
            <a:r>
              <a:rPr lang="en-US" sz="1800" dirty="0"/>
              <a:t>), (</a:t>
            </a:r>
            <a:r>
              <a:rPr lang="en-US" sz="1800" dirty="0">
                <a:highlight>
                  <a:srgbClr val="FF0000"/>
                </a:highlight>
              </a:rPr>
              <a:t>'girl', 32</a:t>
            </a:r>
            <a:r>
              <a:rPr lang="en-US" sz="1800" dirty="0"/>
              <a:t>), ('feel', 32), (</a:t>
            </a:r>
            <a:r>
              <a:rPr lang="en-US" sz="1800" dirty="0">
                <a:highlight>
                  <a:srgbClr val="00FFFF"/>
                </a:highlight>
              </a:rPr>
              <a:t>'work', 31</a:t>
            </a:r>
            <a:r>
              <a:rPr lang="en-US" sz="1800" dirty="0"/>
              <a:t>), ('school', 31), (</a:t>
            </a:r>
            <a:r>
              <a:rPr lang="en-US" sz="1800" dirty="0">
                <a:highlight>
                  <a:srgbClr val="00FFFF"/>
                </a:highlight>
              </a:rPr>
              <a:t>'don', 27), </a:t>
            </a:r>
            <a:r>
              <a:rPr lang="en-US" sz="1800" dirty="0"/>
              <a:t>(</a:t>
            </a:r>
            <a:r>
              <a:rPr lang="en-US" sz="1800" dirty="0">
                <a:highlight>
                  <a:srgbClr val="00FFFF"/>
                </a:highlight>
              </a:rPr>
              <a:t>'stop', 27</a:t>
            </a:r>
            <a:r>
              <a:rPr lang="en-US" sz="1800" dirty="0"/>
              <a:t>), (</a:t>
            </a:r>
            <a:r>
              <a:rPr lang="en-US" sz="1800" dirty="0">
                <a:highlight>
                  <a:srgbClr val="00FFFF"/>
                </a:highlight>
              </a:rPr>
              <a:t>'best', 25</a:t>
            </a:r>
            <a:r>
              <a:rPr lang="en-US" sz="1800" dirty="0"/>
              <a:t>), (</a:t>
            </a:r>
            <a:r>
              <a:rPr lang="en-US" sz="1800" dirty="0">
                <a:highlight>
                  <a:srgbClr val="00FFFF"/>
                </a:highlight>
              </a:rPr>
              <a:t>'time', 24</a:t>
            </a:r>
            <a:r>
              <a:rPr lang="en-US" sz="1800" dirty="0"/>
              <a:t>), </a:t>
            </a:r>
            <a:r>
              <a:rPr lang="en-US" sz="1800" dirty="0">
                <a:highlight>
                  <a:srgbClr val="00FFFF"/>
                </a:highlight>
              </a:rPr>
              <a:t>('going', 24</a:t>
            </a:r>
            <a:r>
              <a:rPr lang="en-US" sz="1800" dirty="0"/>
              <a:t>), </a:t>
            </a:r>
            <a:r>
              <a:rPr lang="en-US" sz="1800" dirty="0">
                <a:highlight>
                  <a:srgbClr val="00FFFF"/>
                </a:highlight>
              </a:rPr>
              <a:t>('make', 24</a:t>
            </a:r>
            <a:r>
              <a:rPr lang="en-US" sz="1800" dirty="0"/>
              <a:t>), (</a:t>
            </a:r>
            <a:r>
              <a:rPr lang="en-US" sz="1800" dirty="0">
                <a:highlight>
                  <a:srgbClr val="FF0000"/>
                </a:highlight>
              </a:rPr>
              <a:t>'boyfriend', 23</a:t>
            </a:r>
            <a:r>
              <a:rPr lang="en-US" sz="1800" dirty="0"/>
              <a:t>), (</a:t>
            </a:r>
            <a:r>
              <a:rPr lang="en-US" sz="1800" dirty="0">
                <a:highlight>
                  <a:srgbClr val="FF0000"/>
                </a:highlight>
              </a:rPr>
              <a:t>'ex', 22</a:t>
            </a:r>
            <a:r>
              <a:rPr lang="en-US" sz="1800" dirty="0"/>
              <a:t>), ('old', 22), (</a:t>
            </a:r>
            <a:r>
              <a:rPr lang="en-US" sz="1800" dirty="0">
                <a:highlight>
                  <a:srgbClr val="00FFFF"/>
                </a:highlight>
              </a:rPr>
              <a:t>'really', 22</a:t>
            </a:r>
            <a:r>
              <a:rPr lang="en-US" sz="1800" dirty="0"/>
              <a:t>), (</a:t>
            </a:r>
            <a:r>
              <a:rPr lang="en-US" sz="1800" dirty="0">
                <a:highlight>
                  <a:srgbClr val="FF0000"/>
                </a:highlight>
              </a:rPr>
              <a:t>'college', 21</a:t>
            </a:r>
            <a:r>
              <a:rPr lang="en-US" sz="1800" dirty="0"/>
              <a:t>), (</a:t>
            </a:r>
            <a:r>
              <a:rPr lang="en-US" sz="1800" dirty="0">
                <a:highlight>
                  <a:srgbClr val="FF0000"/>
                </a:highlight>
              </a:rPr>
              <a:t>'parents', 21</a:t>
            </a:r>
            <a:r>
              <a:rPr lang="en-US" sz="1800" dirty="0"/>
              <a:t>), (</a:t>
            </a:r>
            <a:r>
              <a:rPr lang="en-US" sz="1800" dirty="0">
                <a:highlight>
                  <a:srgbClr val="00FFFF"/>
                </a:highlight>
              </a:rPr>
              <a:t>'think', 21</a:t>
            </a:r>
            <a:r>
              <a:rPr lang="en-US" sz="1800" dirty="0"/>
              <a:t>), (</a:t>
            </a:r>
            <a:r>
              <a:rPr lang="en-US" sz="1800" dirty="0">
                <a:highlight>
                  <a:srgbClr val="00FFFF"/>
                </a:highlight>
              </a:rPr>
              <a:t>'getting', 20</a:t>
            </a:r>
            <a:r>
              <a:rPr lang="en-US" sz="1800" dirty="0"/>
              <a:t>), (</a:t>
            </a:r>
            <a:r>
              <a:rPr lang="en-US" sz="1800" dirty="0">
                <a:highlight>
                  <a:srgbClr val="00FFFF"/>
                </a:highlight>
              </a:rPr>
              <a:t>'year', 18</a:t>
            </a:r>
            <a:r>
              <a:rPr lang="en-US" sz="1800" dirty="0"/>
              <a:t>), (</a:t>
            </a:r>
            <a:r>
              <a:rPr lang="en-US" sz="1800" dirty="0">
                <a:highlight>
                  <a:srgbClr val="00FFFF"/>
                </a:highlight>
              </a:rPr>
              <a:t>'new', 17</a:t>
            </a:r>
            <a:r>
              <a:rPr lang="en-US" sz="1800" dirty="0"/>
              <a:t>), </a:t>
            </a:r>
            <a:r>
              <a:rPr lang="en-US" sz="1800" dirty="0">
                <a:highlight>
                  <a:srgbClr val="00FFFF"/>
                </a:highlight>
              </a:rPr>
              <a:t>('got', 17), </a:t>
            </a:r>
            <a:r>
              <a:rPr lang="en-US" sz="1800" dirty="0"/>
              <a:t>(</a:t>
            </a:r>
            <a:r>
              <a:rPr lang="en-US" sz="1800" dirty="0">
                <a:highlight>
                  <a:srgbClr val="00FFFF"/>
                </a:highlight>
              </a:rPr>
              <a:t>'girlfriend', 17</a:t>
            </a:r>
            <a:r>
              <a:rPr lang="en-US" sz="1800" dirty="0"/>
              <a:t>), </a:t>
            </a:r>
            <a:r>
              <a:rPr lang="en-US" sz="1800" dirty="0">
                <a:highlight>
                  <a:srgbClr val="00FFFF"/>
                </a:highlight>
              </a:rPr>
              <a:t>('ask', 16</a:t>
            </a:r>
            <a:r>
              <a:rPr lang="en-US" sz="1800" dirty="0"/>
              <a:t>), (</a:t>
            </a:r>
            <a:r>
              <a:rPr lang="en-US" sz="1800" dirty="0">
                <a:highlight>
                  <a:srgbClr val="00FFFF"/>
                </a:highlight>
              </a:rPr>
              <a:t>'tell', 16</a:t>
            </a:r>
            <a:r>
              <a:rPr lang="en-US" sz="1800" dirty="0"/>
              <a:t>), ('trying', 15), ('lost', 15), (</a:t>
            </a:r>
            <a:r>
              <a:rPr lang="en-US" sz="1800" dirty="0">
                <a:highlight>
                  <a:srgbClr val="00FFFF"/>
                </a:highlight>
              </a:rPr>
              <a:t>'having', 15</a:t>
            </a:r>
            <a:r>
              <a:rPr lang="en-US" sz="1800" dirty="0"/>
              <a:t>), (</a:t>
            </a:r>
            <a:r>
              <a:rPr lang="en-US" sz="1800" dirty="0">
                <a:highlight>
                  <a:srgbClr val="00FFFF"/>
                </a:highlight>
              </a:rPr>
              <a:t>'way', 14</a:t>
            </a:r>
            <a:r>
              <a:rPr lang="en-US" sz="1800" dirty="0"/>
              <a:t>), (</a:t>
            </a:r>
            <a:r>
              <a:rPr lang="en-US" sz="1800" dirty="0">
                <a:highlight>
                  <a:srgbClr val="00FFFF"/>
                </a:highlight>
              </a:rPr>
              <a:t>'people', 14</a:t>
            </a:r>
            <a:r>
              <a:rPr lang="en-US" sz="1800" dirty="0"/>
              <a:t>), (</a:t>
            </a:r>
            <a:r>
              <a:rPr lang="en-US" sz="1800" dirty="0">
                <a:highlight>
                  <a:srgbClr val="FF0000"/>
                </a:highlight>
              </a:rPr>
              <a:t>'mom', 13</a:t>
            </a:r>
            <a:r>
              <a:rPr lang="en-US" sz="1800" dirty="0"/>
              <a:t>), ('brother', 13), ('</a:t>
            </a:r>
            <a:r>
              <a:rPr lang="en-US" sz="1800" dirty="0" err="1"/>
              <a:t>im</a:t>
            </a:r>
            <a:r>
              <a:rPr lang="en-US" sz="1800" dirty="0"/>
              <a:t>', 13), (</a:t>
            </a:r>
            <a:r>
              <a:rPr lang="en-US" sz="1800" dirty="0">
                <a:highlight>
                  <a:srgbClr val="FF0000"/>
                </a:highlight>
              </a:rPr>
              <a:t>'love', 13), </a:t>
            </a:r>
            <a:r>
              <a:rPr lang="en-US" sz="1800" dirty="0"/>
              <a:t>(</a:t>
            </a:r>
            <a:r>
              <a:rPr lang="en-US" sz="1800" dirty="0">
                <a:highlight>
                  <a:srgbClr val="00FFFF"/>
                </a:highlight>
              </a:rPr>
              <a:t>'sure', 13</a:t>
            </a:r>
            <a:r>
              <a:rPr lang="en-US" sz="1800" dirty="0"/>
              <a:t>), (</a:t>
            </a:r>
            <a:r>
              <a:rPr lang="en-US" sz="1800" dirty="0">
                <a:highlight>
                  <a:srgbClr val="00FFFF"/>
                </a:highlight>
              </a:rPr>
              <a:t>'good', 13</a:t>
            </a:r>
            <a:r>
              <a:rPr lang="en-US" sz="1800" dirty="0"/>
              <a:t>), (</a:t>
            </a:r>
            <a:r>
              <a:rPr lang="en-US" sz="1800" dirty="0">
                <a:highlight>
                  <a:srgbClr val="FF0000"/>
                </a:highlight>
              </a:rPr>
              <a:t>'crush', 12</a:t>
            </a:r>
            <a:r>
              <a:rPr lang="en-US" sz="1800" dirty="0"/>
              <a:t>)]</a:t>
            </a:r>
          </a:p>
          <a:p>
            <a:pPr marL="0" indent="0">
              <a:buNone/>
            </a:pPr>
            <a:endParaRPr lang="en-US" sz="1800" dirty="0"/>
          </a:p>
          <a:p>
            <a:r>
              <a:rPr lang="en-US" sz="1800" dirty="0"/>
              <a:t>SUBREDDIT 0: SHITTYADVICE</a:t>
            </a:r>
          </a:p>
          <a:p>
            <a:r>
              <a:rPr lang="en-US" sz="1800" dirty="0">
                <a:highlight>
                  <a:srgbClr val="00FFFF"/>
                </a:highlight>
              </a:rPr>
              <a:t>[('just', 67</a:t>
            </a:r>
            <a:r>
              <a:rPr lang="en-US" sz="1800" dirty="0"/>
              <a:t>), (</a:t>
            </a:r>
            <a:r>
              <a:rPr lang="en-US" sz="1800" dirty="0">
                <a:highlight>
                  <a:srgbClr val="00FFFF"/>
                </a:highlight>
              </a:rPr>
              <a:t>'want', 53</a:t>
            </a:r>
            <a:r>
              <a:rPr lang="en-US" sz="1800" dirty="0"/>
              <a:t>), (</a:t>
            </a:r>
            <a:r>
              <a:rPr lang="en-US" sz="1800" dirty="0">
                <a:highlight>
                  <a:srgbClr val="00FFFF"/>
                </a:highlight>
              </a:rPr>
              <a:t>'best', 53</a:t>
            </a:r>
            <a:r>
              <a:rPr lang="en-US" sz="1800" dirty="0"/>
              <a:t>), (</a:t>
            </a:r>
            <a:r>
              <a:rPr lang="en-US" sz="1800" dirty="0">
                <a:highlight>
                  <a:srgbClr val="00FFFF"/>
                </a:highlight>
              </a:rPr>
              <a:t>'make', 49</a:t>
            </a:r>
            <a:r>
              <a:rPr lang="en-US" sz="1800" dirty="0"/>
              <a:t>), (</a:t>
            </a:r>
            <a:r>
              <a:rPr lang="en-US" sz="1800" dirty="0">
                <a:highlight>
                  <a:srgbClr val="00FFFF"/>
                </a:highlight>
              </a:rPr>
              <a:t>'</a:t>
            </a:r>
            <a:r>
              <a:rPr lang="en-US" sz="1800" dirty="0" err="1">
                <a:highlight>
                  <a:srgbClr val="00FFFF"/>
                </a:highlight>
              </a:rPr>
              <a:t>iâ</a:t>
            </a:r>
            <a:r>
              <a:rPr lang="en-US" sz="1800" dirty="0">
                <a:highlight>
                  <a:srgbClr val="00FFFF"/>
                </a:highlight>
              </a:rPr>
              <a:t>', 48</a:t>
            </a:r>
            <a:r>
              <a:rPr lang="en-US" sz="1800" dirty="0"/>
              <a:t>), (</a:t>
            </a:r>
            <a:r>
              <a:rPr lang="en-US" sz="1800" dirty="0">
                <a:highlight>
                  <a:srgbClr val="00FFFF"/>
                </a:highlight>
              </a:rPr>
              <a:t>'need', 42</a:t>
            </a:r>
            <a:r>
              <a:rPr lang="en-US" sz="1800" dirty="0"/>
              <a:t>), (</a:t>
            </a:r>
            <a:r>
              <a:rPr lang="en-US" sz="1800" dirty="0">
                <a:highlight>
                  <a:srgbClr val="00FFFF"/>
                </a:highlight>
              </a:rPr>
              <a:t>'help', 40</a:t>
            </a:r>
            <a:r>
              <a:rPr lang="en-US" sz="1800" dirty="0"/>
              <a:t>), (</a:t>
            </a:r>
            <a:r>
              <a:rPr lang="en-US" sz="1800" dirty="0">
                <a:highlight>
                  <a:srgbClr val="00FFFF"/>
                </a:highlight>
              </a:rPr>
              <a:t>'way', 38</a:t>
            </a:r>
            <a:r>
              <a:rPr lang="en-US" sz="1800" dirty="0"/>
              <a:t>), (</a:t>
            </a:r>
            <a:r>
              <a:rPr lang="en-US" sz="1800" dirty="0">
                <a:highlight>
                  <a:srgbClr val="00FFFF"/>
                </a:highlight>
              </a:rPr>
              <a:t>'don', 37</a:t>
            </a:r>
            <a:r>
              <a:rPr lang="en-US" sz="1800" dirty="0"/>
              <a:t>), (</a:t>
            </a:r>
            <a:r>
              <a:rPr lang="en-US" sz="1800" dirty="0">
                <a:highlight>
                  <a:srgbClr val="00FFFF"/>
                </a:highlight>
              </a:rPr>
              <a:t>'know', 35), </a:t>
            </a:r>
            <a:r>
              <a:rPr lang="en-US" sz="1800" dirty="0"/>
              <a:t>(</a:t>
            </a:r>
            <a:r>
              <a:rPr lang="en-US" sz="1800" dirty="0">
                <a:highlight>
                  <a:srgbClr val="00FFFF"/>
                </a:highlight>
              </a:rPr>
              <a:t>'like', 35</a:t>
            </a:r>
            <a:r>
              <a:rPr lang="en-US" sz="1800" dirty="0"/>
              <a:t>), (</a:t>
            </a:r>
            <a:r>
              <a:rPr lang="en-US" sz="1800" dirty="0">
                <a:highlight>
                  <a:srgbClr val="FF0000"/>
                </a:highlight>
              </a:rPr>
              <a:t>'wife', 31</a:t>
            </a:r>
            <a:r>
              <a:rPr lang="en-US" sz="1800" dirty="0"/>
              <a:t>), (</a:t>
            </a:r>
            <a:r>
              <a:rPr lang="en-US" sz="1800" dirty="0">
                <a:highlight>
                  <a:srgbClr val="00FFFF"/>
                </a:highlight>
              </a:rPr>
              <a:t>'stop', 28</a:t>
            </a:r>
            <a:r>
              <a:rPr lang="en-US" sz="1800" dirty="0"/>
              <a:t>), (</a:t>
            </a:r>
            <a:r>
              <a:rPr lang="en-US" sz="1800" dirty="0">
                <a:highlight>
                  <a:srgbClr val="00FFFF"/>
                </a:highlight>
              </a:rPr>
              <a:t>'work', 28</a:t>
            </a:r>
            <a:r>
              <a:rPr lang="en-US" sz="1800" dirty="0"/>
              <a:t>), (</a:t>
            </a:r>
            <a:r>
              <a:rPr lang="en-US" sz="1800" dirty="0">
                <a:highlight>
                  <a:srgbClr val="00FFFF"/>
                </a:highlight>
              </a:rPr>
              <a:t>'girlfriend', 28</a:t>
            </a:r>
            <a:r>
              <a:rPr lang="en-US" sz="1800" dirty="0"/>
              <a:t>), (</a:t>
            </a:r>
            <a:r>
              <a:rPr lang="en-US" sz="1800" dirty="0">
                <a:highlight>
                  <a:srgbClr val="00FFFF"/>
                </a:highlight>
              </a:rPr>
              <a:t>'got', 26)</a:t>
            </a:r>
            <a:r>
              <a:rPr lang="en-US" sz="1800" dirty="0"/>
              <a:t>, (</a:t>
            </a:r>
            <a:r>
              <a:rPr lang="en-US" sz="1800" dirty="0">
                <a:highlight>
                  <a:srgbClr val="00FFFF"/>
                </a:highlight>
              </a:rPr>
              <a:t>'really', 26</a:t>
            </a:r>
            <a:r>
              <a:rPr lang="en-US" sz="1800" dirty="0"/>
              <a:t>), (</a:t>
            </a:r>
            <a:r>
              <a:rPr lang="en-US" sz="1800" dirty="0">
                <a:highlight>
                  <a:srgbClr val="00FFFF"/>
                </a:highlight>
              </a:rPr>
              <a:t>'time', 26), </a:t>
            </a:r>
            <a:r>
              <a:rPr lang="en-US" sz="1800" dirty="0"/>
              <a:t>(</a:t>
            </a:r>
            <a:r>
              <a:rPr lang="en-US" sz="1800" dirty="0">
                <a:highlight>
                  <a:srgbClr val="00FFFF"/>
                </a:highlight>
              </a:rPr>
              <a:t>'advice', 26</a:t>
            </a:r>
            <a:r>
              <a:rPr lang="en-US" sz="1800" dirty="0"/>
              <a:t>), (</a:t>
            </a:r>
            <a:r>
              <a:rPr lang="en-US" sz="1800" dirty="0">
                <a:highlight>
                  <a:srgbClr val="00FFFF"/>
                </a:highlight>
              </a:rPr>
              <a:t>'new', 25</a:t>
            </a:r>
            <a:r>
              <a:rPr lang="en-US" sz="1800" dirty="0"/>
              <a:t>), ('day', 25), (</a:t>
            </a:r>
            <a:r>
              <a:rPr lang="en-US" sz="1800" dirty="0">
                <a:highlight>
                  <a:srgbClr val="00FFFF"/>
                </a:highlight>
              </a:rPr>
              <a:t>'good', 25</a:t>
            </a:r>
            <a:r>
              <a:rPr lang="en-US" sz="1800" dirty="0"/>
              <a:t>), (</a:t>
            </a:r>
            <a:r>
              <a:rPr lang="en-US" sz="1800" dirty="0">
                <a:highlight>
                  <a:srgbClr val="00FFFF"/>
                </a:highlight>
              </a:rPr>
              <a:t>'people', 25</a:t>
            </a:r>
            <a:r>
              <a:rPr lang="en-US" sz="1800" dirty="0"/>
              <a:t>), (</a:t>
            </a:r>
            <a:r>
              <a:rPr lang="en-US" sz="1800" dirty="0">
                <a:highlight>
                  <a:srgbClr val="00FFFF"/>
                </a:highlight>
              </a:rPr>
              <a:t>'think', 24</a:t>
            </a:r>
            <a:r>
              <a:rPr lang="en-US" sz="1800" dirty="0"/>
              <a:t>), (</a:t>
            </a:r>
            <a:r>
              <a:rPr lang="en-US" sz="1800" dirty="0">
                <a:highlight>
                  <a:srgbClr val="00FFFF"/>
                </a:highlight>
              </a:rPr>
              <a:t>'going', 23</a:t>
            </a:r>
            <a:r>
              <a:rPr lang="en-US" sz="1800" dirty="0"/>
              <a:t>), (</a:t>
            </a:r>
            <a:r>
              <a:rPr lang="en-US" sz="1800" dirty="0">
                <a:highlight>
                  <a:srgbClr val="FF0000"/>
                </a:highlight>
              </a:rPr>
              <a:t>'girl', 23</a:t>
            </a:r>
            <a:r>
              <a:rPr lang="en-US" sz="1800" dirty="0"/>
              <a:t>),('told', 21), (</a:t>
            </a:r>
            <a:r>
              <a:rPr lang="en-US" sz="1800" dirty="0">
                <a:highlight>
                  <a:srgbClr val="00FFFF"/>
                </a:highlight>
              </a:rPr>
              <a:t>'tell', 20</a:t>
            </a:r>
            <a:r>
              <a:rPr lang="en-US" sz="1800" dirty="0"/>
              <a:t>), ('does', 20), (</a:t>
            </a:r>
            <a:r>
              <a:rPr lang="en-US" sz="1800" dirty="0">
                <a:highlight>
                  <a:srgbClr val="FF0000"/>
                </a:highlight>
              </a:rPr>
              <a:t>'sex', 19</a:t>
            </a:r>
            <a:r>
              <a:rPr lang="en-US" sz="1800" dirty="0"/>
              <a:t>), ('reddit', 19), (</a:t>
            </a:r>
            <a:r>
              <a:rPr lang="en-US" sz="1800" dirty="0">
                <a:highlight>
                  <a:srgbClr val="00FFFF"/>
                </a:highlight>
              </a:rPr>
              <a:t>'ask', 18</a:t>
            </a:r>
            <a:r>
              <a:rPr lang="en-US" sz="1800" dirty="0"/>
              <a:t>), ('says', 18), (</a:t>
            </a:r>
            <a:r>
              <a:rPr lang="en-US" sz="1800" dirty="0">
                <a:highlight>
                  <a:srgbClr val="00FFFF"/>
                </a:highlight>
              </a:rPr>
              <a:t>'life', 18</a:t>
            </a:r>
            <a:r>
              <a:rPr lang="en-US" sz="1800" dirty="0"/>
              <a:t>), ('use', 17), (</a:t>
            </a:r>
            <a:r>
              <a:rPr lang="en-US" sz="1800" dirty="0">
                <a:highlight>
                  <a:srgbClr val="FF0000"/>
                </a:highlight>
              </a:rPr>
              <a:t>'money', 17</a:t>
            </a:r>
            <a:r>
              <a:rPr lang="en-US" sz="1800" dirty="0"/>
              <a:t>), (</a:t>
            </a:r>
            <a:r>
              <a:rPr lang="en-US" sz="1800" dirty="0">
                <a:highlight>
                  <a:srgbClr val="00FFFF"/>
                </a:highlight>
              </a:rPr>
              <a:t>'year', 16</a:t>
            </a:r>
            <a:r>
              <a:rPr lang="en-US" sz="1800" dirty="0"/>
              <a:t>), (</a:t>
            </a:r>
            <a:r>
              <a:rPr lang="en-US" sz="1800" dirty="0">
                <a:highlight>
                  <a:srgbClr val="FF0000"/>
                </a:highlight>
              </a:rPr>
              <a:t>'dog', 16), </a:t>
            </a:r>
            <a:r>
              <a:rPr lang="en-US" sz="1800" dirty="0"/>
              <a:t>(</a:t>
            </a:r>
            <a:r>
              <a:rPr lang="en-US" sz="1800" dirty="0">
                <a:highlight>
                  <a:srgbClr val="FF0000"/>
                </a:highlight>
              </a:rPr>
              <a:t>'car', 16), </a:t>
            </a:r>
            <a:r>
              <a:rPr lang="en-US" sz="1800" dirty="0"/>
              <a:t>(</a:t>
            </a:r>
            <a:r>
              <a:rPr lang="en-US" sz="1800" dirty="0">
                <a:highlight>
                  <a:srgbClr val="00FFFF"/>
                </a:highlight>
              </a:rPr>
              <a:t>'having', 16</a:t>
            </a:r>
            <a:r>
              <a:rPr lang="en-US" sz="1800" dirty="0"/>
              <a:t>), (</a:t>
            </a:r>
            <a:r>
              <a:rPr lang="en-US" sz="1800" dirty="0">
                <a:highlight>
                  <a:srgbClr val="FF0000"/>
                </a:highlight>
              </a:rPr>
              <a:t>'cat', 15), </a:t>
            </a:r>
            <a:r>
              <a:rPr lang="en-US" sz="1800" dirty="0"/>
              <a:t>(</a:t>
            </a:r>
            <a:r>
              <a:rPr lang="en-US" sz="1800" dirty="0">
                <a:highlight>
                  <a:srgbClr val="00FFFF"/>
                </a:highlight>
              </a:rPr>
              <a:t>'sure', 15</a:t>
            </a:r>
            <a:r>
              <a:rPr lang="en-US" sz="1800" dirty="0"/>
              <a:t>), ('house', 14), ('right', 14), (</a:t>
            </a:r>
            <a:r>
              <a:rPr lang="en-US" sz="1800" dirty="0">
                <a:highlight>
                  <a:srgbClr val="00FFFF"/>
                </a:highlight>
              </a:rPr>
              <a:t>'getting', 14</a:t>
            </a:r>
            <a:r>
              <a:rPr lang="en-US" sz="1800" dirty="0"/>
              <a:t>), ('guy', 14), (</a:t>
            </a:r>
            <a:r>
              <a:rPr lang="en-US" sz="1800" dirty="0">
                <a:highlight>
                  <a:srgbClr val="FF0000"/>
                </a:highlight>
              </a:rPr>
              <a:t>'buy', 14</a:t>
            </a:r>
            <a:r>
              <a:rPr lang="en-US" sz="1800" dirty="0"/>
              <a:t>), (</a:t>
            </a:r>
            <a:r>
              <a:rPr lang="en-US" sz="1800" dirty="0">
                <a:highlight>
                  <a:srgbClr val="00FFFF"/>
                </a:highlight>
              </a:rPr>
              <a:t>'friend', 14</a:t>
            </a:r>
            <a:r>
              <a:rPr lang="en-US" sz="1800" dirty="0"/>
              <a:t>), (</a:t>
            </a:r>
            <a:r>
              <a:rPr lang="en-US" sz="1800" dirty="0">
                <a:highlight>
                  <a:srgbClr val="00FFFF"/>
                </a:highlight>
              </a:rPr>
              <a:t>'friends', 14</a:t>
            </a:r>
            <a:r>
              <a:rPr lang="en-US" sz="1800" dirty="0"/>
              <a:t>)]</a:t>
            </a:r>
          </a:p>
        </p:txBody>
      </p:sp>
      <p:sp>
        <p:nvSpPr>
          <p:cNvPr id="4" name="Rectangle 3">
            <a:extLst>
              <a:ext uri="{FF2B5EF4-FFF2-40B4-BE49-F238E27FC236}">
                <a16:creationId xmlns:a16="http://schemas.microsoft.com/office/drawing/2014/main" id="{EAB79458-A299-BD4D-B154-4F0BAD59AB6B}"/>
              </a:ext>
            </a:extLst>
          </p:cNvPr>
          <p:cNvSpPr/>
          <p:nvPr/>
        </p:nvSpPr>
        <p:spPr>
          <a:xfrm>
            <a:off x="4131495" y="6034019"/>
            <a:ext cx="2994731" cy="369332"/>
          </a:xfrm>
          <a:prstGeom prst="rect">
            <a:avLst/>
          </a:prstGeom>
        </p:spPr>
        <p:txBody>
          <a:bodyPr wrap="none">
            <a:spAutoFit/>
          </a:bodyPr>
          <a:lstStyle/>
          <a:p>
            <a:r>
              <a:rPr lang="en-US" b="1" u="sng" dirty="0"/>
              <a:t>Not counting ‘</a:t>
            </a:r>
            <a:r>
              <a:rPr lang="en-US" b="1" u="sng" dirty="0" err="1"/>
              <a:t>stop_words</a:t>
            </a:r>
            <a:endParaRPr lang="en-US" dirty="0"/>
          </a:p>
        </p:txBody>
      </p:sp>
    </p:spTree>
    <p:extLst>
      <p:ext uri="{BB962C8B-B14F-4D97-AF65-F5344CB8AC3E}">
        <p14:creationId xmlns:p14="http://schemas.microsoft.com/office/powerpoint/2010/main" val="106106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6D54-FE75-3E48-9AEC-56869F5F386D}"/>
              </a:ext>
            </a:extLst>
          </p:cNvPr>
          <p:cNvSpPr>
            <a:spLocks noGrp="1"/>
          </p:cNvSpPr>
          <p:nvPr>
            <p:ph type="title"/>
          </p:nvPr>
        </p:nvSpPr>
        <p:spPr/>
        <p:txBody>
          <a:bodyPr/>
          <a:lstStyle/>
          <a:p>
            <a:r>
              <a:rPr lang="en-US" dirty="0"/>
              <a:t>The Models Used</a:t>
            </a:r>
          </a:p>
        </p:txBody>
      </p:sp>
      <p:sp>
        <p:nvSpPr>
          <p:cNvPr id="3" name="Content Placeholder 2">
            <a:extLst>
              <a:ext uri="{FF2B5EF4-FFF2-40B4-BE49-F238E27FC236}">
                <a16:creationId xmlns:a16="http://schemas.microsoft.com/office/drawing/2014/main" id="{CF3DB0A2-CCD6-2E4D-9546-F9ED04802D6E}"/>
              </a:ext>
            </a:extLst>
          </p:cNvPr>
          <p:cNvSpPr>
            <a:spLocks noGrp="1"/>
          </p:cNvSpPr>
          <p:nvPr>
            <p:ph idx="1"/>
          </p:nvPr>
        </p:nvSpPr>
        <p:spPr/>
        <p:txBody>
          <a:bodyPr>
            <a:normAutofit lnSpcReduction="10000"/>
          </a:bodyPr>
          <a:lstStyle/>
          <a:p>
            <a:pPr>
              <a:buFont typeface="Wingdings" pitchFamily="2" charset="2"/>
              <a:buChar char="ü"/>
            </a:pPr>
            <a:r>
              <a:rPr lang="en-US" b="1" dirty="0" err="1"/>
              <a:t>Cvec</a:t>
            </a:r>
            <a:r>
              <a:rPr lang="en-US" b="1" dirty="0"/>
              <a:t> </a:t>
            </a:r>
          </a:p>
          <a:p>
            <a:pPr>
              <a:buFont typeface="Wingdings" pitchFamily="2" charset="2"/>
              <a:buChar char="ü"/>
            </a:pPr>
            <a:r>
              <a:rPr lang="en-US" b="1" dirty="0" err="1"/>
              <a:t>Tvec</a:t>
            </a:r>
            <a:endParaRPr lang="en-US" b="1" dirty="0"/>
          </a:p>
          <a:p>
            <a:pPr>
              <a:buFont typeface="Wingdings" pitchFamily="2" charset="2"/>
              <a:buChar char="ü"/>
            </a:pPr>
            <a:r>
              <a:rPr lang="en-US" b="1" dirty="0" err="1"/>
              <a:t>Gridsearch</a:t>
            </a:r>
            <a:r>
              <a:rPr lang="en-US" b="1" dirty="0"/>
              <a:t> </a:t>
            </a:r>
            <a:r>
              <a:rPr lang="en-US" b="1" dirty="0" err="1"/>
              <a:t>Cvec</a:t>
            </a:r>
            <a:endParaRPr lang="en-US" b="1" dirty="0"/>
          </a:p>
          <a:p>
            <a:pPr>
              <a:buFont typeface="Wingdings" pitchFamily="2" charset="2"/>
              <a:buChar char="ü"/>
            </a:pPr>
            <a:r>
              <a:rPr lang="en-US" b="1" dirty="0" err="1"/>
              <a:t>Gridsearch</a:t>
            </a:r>
            <a:r>
              <a:rPr lang="en-US" b="1" dirty="0"/>
              <a:t> </a:t>
            </a:r>
            <a:r>
              <a:rPr lang="en-US" b="1" dirty="0" err="1"/>
              <a:t>Tvec</a:t>
            </a:r>
            <a:endParaRPr lang="en-US" b="1" dirty="0"/>
          </a:p>
          <a:p>
            <a:pPr>
              <a:buFont typeface="Wingdings" pitchFamily="2" charset="2"/>
              <a:buChar char="ü"/>
            </a:pPr>
            <a:r>
              <a:rPr lang="en-US" b="1" dirty="0"/>
              <a:t>Decision Trees </a:t>
            </a:r>
            <a:r>
              <a:rPr lang="en-US" b="1" dirty="0" err="1"/>
              <a:t>Cvec</a:t>
            </a:r>
            <a:endParaRPr lang="en-US" b="1" dirty="0"/>
          </a:p>
          <a:p>
            <a:pPr>
              <a:buFont typeface="Wingdings" pitchFamily="2" charset="2"/>
              <a:buChar char="ü"/>
            </a:pPr>
            <a:r>
              <a:rPr lang="en-US" b="1" dirty="0"/>
              <a:t>Decision Trees </a:t>
            </a:r>
            <a:r>
              <a:rPr lang="en-US" b="1" dirty="0" err="1"/>
              <a:t>Tvec</a:t>
            </a:r>
            <a:endParaRPr lang="en-US" b="1" dirty="0"/>
          </a:p>
          <a:p>
            <a:pPr>
              <a:buFont typeface="Wingdings" pitchFamily="2" charset="2"/>
              <a:buChar char="ü"/>
            </a:pPr>
            <a:r>
              <a:rPr lang="en-US" b="1" dirty="0"/>
              <a:t>Decision Trees </a:t>
            </a:r>
            <a:r>
              <a:rPr lang="en-US" b="1" dirty="0" err="1"/>
              <a:t>Gridsearch</a:t>
            </a:r>
            <a:r>
              <a:rPr lang="en-US" b="1" dirty="0"/>
              <a:t> </a:t>
            </a:r>
            <a:r>
              <a:rPr lang="en-US" b="1" dirty="0" err="1"/>
              <a:t>Cvec</a:t>
            </a:r>
            <a:endParaRPr lang="en-US" b="1" dirty="0"/>
          </a:p>
          <a:p>
            <a:pPr>
              <a:buFont typeface="Wingdings" pitchFamily="2" charset="2"/>
              <a:buChar char="ü"/>
            </a:pPr>
            <a:r>
              <a:rPr lang="en-US" b="1" dirty="0"/>
              <a:t>Decision Trees </a:t>
            </a:r>
            <a:r>
              <a:rPr lang="en-US" b="1" dirty="0" err="1"/>
              <a:t>Gridsearch</a:t>
            </a:r>
            <a:r>
              <a:rPr lang="en-US" b="1" dirty="0"/>
              <a:t> </a:t>
            </a:r>
            <a:r>
              <a:rPr lang="en-US" b="1" dirty="0" err="1"/>
              <a:t>Tvec</a:t>
            </a:r>
            <a:endParaRPr lang="en-US" b="1" dirty="0"/>
          </a:p>
          <a:p>
            <a:pPr>
              <a:buFont typeface="Wingdings" pitchFamily="2" charset="2"/>
              <a:buChar char="ü"/>
            </a:pPr>
            <a:r>
              <a:rPr lang="en-US" b="1" dirty="0" err="1"/>
              <a:t>BagClssifier</a:t>
            </a:r>
            <a:r>
              <a:rPr lang="en-US" b="1" dirty="0"/>
              <a:t> </a:t>
            </a:r>
            <a:r>
              <a:rPr lang="en-US" b="1" dirty="0" err="1"/>
              <a:t>Cvec</a:t>
            </a:r>
            <a:endParaRPr lang="en-US" b="1" dirty="0"/>
          </a:p>
          <a:p>
            <a:pPr>
              <a:buFont typeface="Wingdings" pitchFamily="2" charset="2"/>
              <a:buChar char="ü"/>
            </a:pPr>
            <a:r>
              <a:rPr lang="en-US" b="1" dirty="0" err="1"/>
              <a:t>BagClassifier</a:t>
            </a:r>
            <a:r>
              <a:rPr lang="en-US" b="1" dirty="0"/>
              <a:t> </a:t>
            </a:r>
            <a:r>
              <a:rPr lang="en-US" b="1" dirty="0" err="1"/>
              <a:t>Tvec</a:t>
            </a:r>
            <a:endParaRPr lang="en-US" b="1" dirty="0"/>
          </a:p>
          <a:p>
            <a:endParaRPr lang="en-US" dirty="0"/>
          </a:p>
        </p:txBody>
      </p:sp>
    </p:spTree>
    <p:extLst>
      <p:ext uri="{BB962C8B-B14F-4D97-AF65-F5344CB8AC3E}">
        <p14:creationId xmlns:p14="http://schemas.microsoft.com/office/powerpoint/2010/main" val="194548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EC24-04E5-A44B-A162-B5075B331586}"/>
              </a:ext>
            </a:extLst>
          </p:cNvPr>
          <p:cNvSpPr>
            <a:spLocks noGrp="1"/>
          </p:cNvSpPr>
          <p:nvPr>
            <p:ph type="title"/>
          </p:nvPr>
        </p:nvSpPr>
        <p:spPr>
          <a:xfrm>
            <a:off x="2895600" y="435911"/>
            <a:ext cx="8610600" cy="1293028"/>
          </a:xfrm>
        </p:spPr>
        <p:txBody>
          <a:bodyPr/>
          <a:lstStyle/>
          <a:p>
            <a:r>
              <a:rPr lang="en-US" dirty="0"/>
              <a:t>Model Results</a:t>
            </a:r>
          </a:p>
        </p:txBody>
      </p:sp>
      <p:graphicFrame>
        <p:nvGraphicFramePr>
          <p:cNvPr id="7" name="Table 6">
            <a:extLst>
              <a:ext uri="{FF2B5EF4-FFF2-40B4-BE49-F238E27FC236}">
                <a16:creationId xmlns:a16="http://schemas.microsoft.com/office/drawing/2014/main" id="{2CA02303-5E12-A049-B086-EF474FBCE2E9}"/>
              </a:ext>
            </a:extLst>
          </p:cNvPr>
          <p:cNvGraphicFramePr>
            <a:graphicFrameLocks noGrp="1"/>
          </p:cNvGraphicFramePr>
          <p:nvPr>
            <p:extLst>
              <p:ext uri="{D42A27DB-BD31-4B8C-83A1-F6EECF244321}">
                <p14:modId xmlns:p14="http://schemas.microsoft.com/office/powerpoint/2010/main" val="3557946583"/>
              </p:ext>
            </p:extLst>
          </p:nvPr>
        </p:nvGraphicFramePr>
        <p:xfrm>
          <a:off x="301488" y="1808452"/>
          <a:ext cx="11589024" cy="3708400"/>
        </p:xfrm>
        <a:graphic>
          <a:graphicData uri="http://schemas.openxmlformats.org/drawingml/2006/table">
            <a:tbl>
              <a:tblPr firstRow="1" bandRow="1">
                <a:tableStyleId>{5C22544A-7EE6-4342-B048-85BDC9FD1C3A}</a:tableStyleId>
              </a:tblPr>
              <a:tblGrid>
                <a:gridCol w="4896677">
                  <a:extLst>
                    <a:ext uri="{9D8B030D-6E8A-4147-A177-3AD203B41FA5}">
                      <a16:colId xmlns:a16="http://schemas.microsoft.com/office/drawing/2014/main" val="3881947957"/>
                    </a:ext>
                  </a:extLst>
                </a:gridCol>
                <a:gridCol w="2829339">
                  <a:extLst>
                    <a:ext uri="{9D8B030D-6E8A-4147-A177-3AD203B41FA5}">
                      <a16:colId xmlns:a16="http://schemas.microsoft.com/office/drawing/2014/main" val="1944790090"/>
                    </a:ext>
                  </a:extLst>
                </a:gridCol>
                <a:gridCol w="3863008">
                  <a:extLst>
                    <a:ext uri="{9D8B030D-6E8A-4147-A177-3AD203B41FA5}">
                      <a16:colId xmlns:a16="http://schemas.microsoft.com/office/drawing/2014/main" val="2415789427"/>
                    </a:ext>
                  </a:extLst>
                </a:gridCol>
              </a:tblGrid>
              <a:tr h="370840">
                <a:tc>
                  <a:txBody>
                    <a:bodyPr/>
                    <a:lstStyle/>
                    <a:p>
                      <a:pPr algn="r" fontAlgn="ctr"/>
                      <a:r>
                        <a:rPr lang="en-US" b="1" dirty="0">
                          <a:effectLst/>
                        </a:rPr>
                        <a:t>Classification Model</a:t>
                      </a:r>
                    </a:p>
                  </a:txBody>
                  <a:tcPr anchor="ctr"/>
                </a:tc>
                <a:tc>
                  <a:txBody>
                    <a:bodyPr/>
                    <a:lstStyle/>
                    <a:p>
                      <a:pPr algn="r" fontAlgn="ctr"/>
                      <a:r>
                        <a:rPr lang="en-US" b="1" dirty="0" err="1">
                          <a:effectLst/>
                        </a:rPr>
                        <a:t>Train_score</a:t>
                      </a:r>
                      <a:endParaRPr lang="en-US" b="1" dirty="0">
                        <a:effectLst/>
                      </a:endParaRPr>
                    </a:p>
                  </a:txBody>
                  <a:tcPr anchor="ctr"/>
                </a:tc>
                <a:tc>
                  <a:txBody>
                    <a:bodyPr/>
                    <a:lstStyle/>
                    <a:p>
                      <a:pPr algn="r" fontAlgn="ctr"/>
                      <a:r>
                        <a:rPr lang="en-US" b="1" dirty="0" err="1">
                          <a:effectLst/>
                        </a:rPr>
                        <a:t>Test_Score</a:t>
                      </a:r>
                      <a:endParaRPr lang="en-US" b="1" dirty="0">
                        <a:effectLst/>
                      </a:endParaRPr>
                    </a:p>
                  </a:txBody>
                  <a:tcPr anchor="ctr"/>
                </a:tc>
                <a:extLst>
                  <a:ext uri="{0D108BD9-81ED-4DB2-BD59-A6C34878D82A}">
                    <a16:rowId xmlns:a16="http://schemas.microsoft.com/office/drawing/2014/main" val="3068308748"/>
                  </a:ext>
                </a:extLst>
              </a:tr>
              <a:tr h="370840">
                <a:tc>
                  <a:txBody>
                    <a:bodyPr/>
                    <a:lstStyle/>
                    <a:p>
                      <a:pPr algn="r" fontAlgn="ctr"/>
                      <a:r>
                        <a:rPr lang="en-US" dirty="0">
                          <a:effectLst/>
                          <a:highlight>
                            <a:srgbClr val="FFFF00"/>
                          </a:highlight>
                        </a:rPr>
                        <a:t>base</a:t>
                      </a:r>
                    </a:p>
                  </a:txBody>
                  <a:tcPr anchor="ctr"/>
                </a:tc>
                <a:tc>
                  <a:txBody>
                    <a:bodyPr/>
                    <a:lstStyle/>
                    <a:p>
                      <a:pPr algn="r" fontAlgn="ctr"/>
                      <a:r>
                        <a:rPr lang="en-US" dirty="0">
                          <a:highlight>
                            <a:srgbClr val="FFFF00"/>
                          </a:highlight>
                        </a:rPr>
                        <a:t>0.491188</a:t>
                      </a:r>
                      <a:endParaRPr lang="en-US" dirty="0">
                        <a:effectLst/>
                        <a:highlight>
                          <a:srgbClr val="FFFF00"/>
                        </a:highlight>
                      </a:endParaRPr>
                    </a:p>
                  </a:txBody>
                  <a:tcPr anchor="ctr"/>
                </a:tc>
                <a:tc>
                  <a:txBody>
                    <a:bodyPr/>
                    <a:lstStyle/>
                    <a:p>
                      <a:pPr algn="r" fontAlgn="ctr"/>
                      <a:r>
                        <a:rPr lang="en-US" dirty="0">
                          <a:highlight>
                            <a:srgbClr val="FFFF00"/>
                          </a:highlight>
                        </a:rPr>
                        <a:t>0.492236</a:t>
                      </a:r>
                      <a:endParaRPr lang="en-US" dirty="0">
                        <a:effectLst/>
                        <a:highlight>
                          <a:srgbClr val="FFFF00"/>
                        </a:highlight>
                      </a:endParaRPr>
                    </a:p>
                  </a:txBody>
                  <a:tcPr anchor="ctr"/>
                </a:tc>
                <a:extLst>
                  <a:ext uri="{0D108BD9-81ED-4DB2-BD59-A6C34878D82A}">
                    <a16:rowId xmlns:a16="http://schemas.microsoft.com/office/drawing/2014/main" val="3368928795"/>
                  </a:ext>
                </a:extLst>
              </a:tr>
              <a:tr h="370840">
                <a:tc>
                  <a:txBody>
                    <a:bodyPr/>
                    <a:lstStyle/>
                    <a:p>
                      <a:pPr algn="r" fontAlgn="ctr"/>
                      <a:r>
                        <a:rPr lang="en-US" dirty="0" err="1">
                          <a:effectLst/>
                          <a:highlight>
                            <a:srgbClr val="00FF00"/>
                          </a:highlight>
                        </a:rPr>
                        <a:t>bernoulli</a:t>
                      </a:r>
                      <a:r>
                        <a:rPr lang="en-US" dirty="0">
                          <a:effectLst/>
                          <a:highlight>
                            <a:srgbClr val="00FF00"/>
                          </a:highlight>
                        </a:rPr>
                        <a:t> </a:t>
                      </a:r>
                      <a:r>
                        <a:rPr lang="en-US" dirty="0" err="1">
                          <a:effectLst/>
                          <a:highlight>
                            <a:srgbClr val="00FF00"/>
                          </a:highlight>
                        </a:rPr>
                        <a:t>score_cvec</a:t>
                      </a:r>
                      <a:endParaRPr lang="en-US" dirty="0">
                        <a:effectLst/>
                        <a:highlight>
                          <a:srgbClr val="00FF00"/>
                        </a:highlight>
                      </a:endParaRPr>
                    </a:p>
                  </a:txBody>
                  <a:tcPr anchor="ctr"/>
                </a:tc>
                <a:tc>
                  <a:txBody>
                    <a:bodyPr/>
                    <a:lstStyle/>
                    <a:p>
                      <a:pPr algn="r" fontAlgn="ctr"/>
                      <a:r>
                        <a:rPr lang="en-US" dirty="0">
                          <a:effectLst/>
                          <a:highlight>
                            <a:srgbClr val="00FF00"/>
                          </a:highlight>
                        </a:rPr>
                        <a:t>0.919540</a:t>
                      </a:r>
                    </a:p>
                  </a:txBody>
                  <a:tcPr anchor="ctr"/>
                </a:tc>
                <a:tc>
                  <a:txBody>
                    <a:bodyPr/>
                    <a:lstStyle/>
                    <a:p>
                      <a:pPr algn="r" fontAlgn="ctr"/>
                      <a:r>
                        <a:rPr lang="en-US" dirty="0">
                          <a:effectLst/>
                          <a:highlight>
                            <a:srgbClr val="00FF00"/>
                          </a:highlight>
                        </a:rPr>
                        <a:t>0.686335</a:t>
                      </a:r>
                    </a:p>
                  </a:txBody>
                  <a:tcPr anchor="ctr"/>
                </a:tc>
                <a:extLst>
                  <a:ext uri="{0D108BD9-81ED-4DB2-BD59-A6C34878D82A}">
                    <a16:rowId xmlns:a16="http://schemas.microsoft.com/office/drawing/2014/main" val="339918213"/>
                  </a:ext>
                </a:extLst>
              </a:tr>
              <a:tr h="370840">
                <a:tc>
                  <a:txBody>
                    <a:bodyPr/>
                    <a:lstStyle/>
                    <a:p>
                      <a:pPr algn="r" fontAlgn="ctr"/>
                      <a:r>
                        <a:rPr lang="en-US" dirty="0" err="1">
                          <a:effectLst/>
                          <a:highlight>
                            <a:srgbClr val="00FFFF"/>
                          </a:highlight>
                        </a:rPr>
                        <a:t>cvec_score_log</a:t>
                      </a:r>
                      <a:endParaRPr lang="en-US" dirty="0">
                        <a:effectLst/>
                        <a:highlight>
                          <a:srgbClr val="00FFFF"/>
                        </a:highlight>
                      </a:endParaRPr>
                    </a:p>
                  </a:txBody>
                  <a:tcPr anchor="ctr"/>
                </a:tc>
                <a:tc>
                  <a:txBody>
                    <a:bodyPr/>
                    <a:lstStyle/>
                    <a:p>
                      <a:pPr algn="r" fontAlgn="ctr"/>
                      <a:r>
                        <a:rPr lang="en-US" dirty="0">
                          <a:effectLst/>
                          <a:highlight>
                            <a:srgbClr val="00FFFF"/>
                          </a:highlight>
                        </a:rPr>
                        <a:t>0.966284</a:t>
                      </a:r>
                    </a:p>
                  </a:txBody>
                  <a:tcPr anchor="ctr"/>
                </a:tc>
                <a:tc>
                  <a:txBody>
                    <a:bodyPr/>
                    <a:lstStyle/>
                    <a:p>
                      <a:pPr algn="r" fontAlgn="ctr"/>
                      <a:r>
                        <a:rPr lang="en-US" dirty="0">
                          <a:effectLst/>
                          <a:highlight>
                            <a:srgbClr val="00FFFF"/>
                          </a:highlight>
                        </a:rPr>
                        <a:t>0.698758</a:t>
                      </a:r>
                    </a:p>
                  </a:txBody>
                  <a:tcPr anchor="ctr"/>
                </a:tc>
                <a:extLst>
                  <a:ext uri="{0D108BD9-81ED-4DB2-BD59-A6C34878D82A}">
                    <a16:rowId xmlns:a16="http://schemas.microsoft.com/office/drawing/2014/main" val="1486756131"/>
                  </a:ext>
                </a:extLst>
              </a:tr>
              <a:tr h="370840">
                <a:tc>
                  <a:txBody>
                    <a:bodyPr/>
                    <a:lstStyle/>
                    <a:p>
                      <a:pPr algn="r" fontAlgn="ctr"/>
                      <a:r>
                        <a:rPr lang="en-US">
                          <a:effectLst/>
                          <a:highlight>
                            <a:srgbClr val="00FF00"/>
                          </a:highlight>
                        </a:rPr>
                        <a:t>bernoulli scoore tvec</a:t>
                      </a:r>
                    </a:p>
                  </a:txBody>
                  <a:tcPr anchor="ctr"/>
                </a:tc>
                <a:tc>
                  <a:txBody>
                    <a:bodyPr/>
                    <a:lstStyle/>
                    <a:p>
                      <a:pPr algn="r" fontAlgn="ctr"/>
                      <a:r>
                        <a:rPr lang="en-US">
                          <a:effectLst/>
                          <a:highlight>
                            <a:srgbClr val="00FF00"/>
                          </a:highlight>
                        </a:rPr>
                        <a:t>0.919540</a:t>
                      </a:r>
                    </a:p>
                  </a:txBody>
                  <a:tcPr anchor="ctr"/>
                </a:tc>
                <a:tc>
                  <a:txBody>
                    <a:bodyPr/>
                    <a:lstStyle/>
                    <a:p>
                      <a:pPr algn="r" fontAlgn="ctr"/>
                      <a:r>
                        <a:rPr lang="en-US" sz="1800" b="0" i="0" kern="1200" dirty="0">
                          <a:solidFill>
                            <a:schemeClr val="dk1"/>
                          </a:solidFill>
                          <a:effectLst/>
                          <a:highlight>
                            <a:srgbClr val="00FF00"/>
                          </a:highlight>
                          <a:latin typeface="+mn-lt"/>
                          <a:ea typeface="+mn-ea"/>
                          <a:cs typeface="+mn-cs"/>
                        </a:rPr>
                        <a:t>0.686335</a:t>
                      </a:r>
                      <a:endParaRPr lang="en-US" dirty="0">
                        <a:effectLst/>
                        <a:highlight>
                          <a:srgbClr val="00FF00"/>
                        </a:highlight>
                      </a:endParaRPr>
                    </a:p>
                  </a:txBody>
                  <a:tcPr anchor="ctr"/>
                </a:tc>
                <a:extLst>
                  <a:ext uri="{0D108BD9-81ED-4DB2-BD59-A6C34878D82A}">
                    <a16:rowId xmlns:a16="http://schemas.microsoft.com/office/drawing/2014/main" val="2919815914"/>
                  </a:ext>
                </a:extLst>
              </a:tr>
              <a:tr h="370840">
                <a:tc>
                  <a:txBody>
                    <a:bodyPr/>
                    <a:lstStyle/>
                    <a:p>
                      <a:pPr algn="r" fontAlgn="ctr"/>
                      <a:r>
                        <a:rPr lang="en-US" dirty="0" err="1">
                          <a:effectLst/>
                          <a:highlight>
                            <a:srgbClr val="00FFFF"/>
                          </a:highlight>
                        </a:rPr>
                        <a:t>tvec_score_log</a:t>
                      </a:r>
                      <a:endParaRPr lang="en-US" dirty="0">
                        <a:effectLst/>
                        <a:highlight>
                          <a:srgbClr val="00FFFF"/>
                        </a:highlight>
                      </a:endParaRPr>
                    </a:p>
                  </a:txBody>
                  <a:tcPr anchor="ctr"/>
                </a:tc>
                <a:tc>
                  <a:txBody>
                    <a:bodyPr/>
                    <a:lstStyle/>
                    <a:p>
                      <a:pPr algn="r" fontAlgn="ctr"/>
                      <a:r>
                        <a:rPr lang="en-US" dirty="0">
                          <a:effectLst/>
                          <a:highlight>
                            <a:srgbClr val="00FFFF"/>
                          </a:highlight>
                        </a:rPr>
                        <a:t>0.932567</a:t>
                      </a:r>
                    </a:p>
                  </a:txBody>
                  <a:tcPr anchor="ctr"/>
                </a:tc>
                <a:tc>
                  <a:txBody>
                    <a:bodyPr/>
                    <a:lstStyle/>
                    <a:p>
                      <a:pPr algn="r" fontAlgn="ctr"/>
                      <a:r>
                        <a:rPr lang="en-US" sz="1800" b="0" i="0" kern="1200" dirty="0">
                          <a:solidFill>
                            <a:schemeClr val="dk1"/>
                          </a:solidFill>
                          <a:effectLst/>
                          <a:highlight>
                            <a:srgbClr val="00FFFF"/>
                          </a:highlight>
                          <a:latin typeface="+mn-lt"/>
                          <a:ea typeface="+mn-ea"/>
                          <a:cs typeface="+mn-cs"/>
                        </a:rPr>
                        <a:t>0.706522</a:t>
                      </a:r>
                      <a:endParaRPr lang="en-US" dirty="0">
                        <a:effectLst/>
                        <a:highlight>
                          <a:srgbClr val="00FFFF"/>
                        </a:highlight>
                      </a:endParaRPr>
                    </a:p>
                  </a:txBody>
                  <a:tcPr anchor="ctr"/>
                </a:tc>
                <a:extLst>
                  <a:ext uri="{0D108BD9-81ED-4DB2-BD59-A6C34878D82A}">
                    <a16:rowId xmlns:a16="http://schemas.microsoft.com/office/drawing/2014/main" val="3297929642"/>
                  </a:ext>
                </a:extLst>
              </a:tr>
              <a:tr h="370840">
                <a:tc>
                  <a:txBody>
                    <a:bodyPr/>
                    <a:lstStyle/>
                    <a:p>
                      <a:pPr algn="r" fontAlgn="ctr"/>
                      <a:r>
                        <a:rPr lang="en-US" dirty="0" err="1">
                          <a:effectLst/>
                        </a:rPr>
                        <a:t>cvec_best_score_gridsearch_log</a:t>
                      </a:r>
                      <a:endParaRPr lang="en-US" dirty="0">
                        <a:effectLst/>
                      </a:endParaRPr>
                    </a:p>
                  </a:txBody>
                  <a:tcPr anchor="ctr"/>
                </a:tc>
                <a:tc>
                  <a:txBody>
                    <a:bodyPr/>
                    <a:lstStyle/>
                    <a:p>
                      <a:pPr algn="r" fontAlgn="ctr"/>
                      <a:r>
                        <a:rPr lang="en-US" dirty="0">
                          <a:effectLst/>
                        </a:rPr>
                        <a:t>0.700383</a:t>
                      </a:r>
                    </a:p>
                  </a:txBody>
                  <a:tcPr anchor="ctr"/>
                </a:tc>
                <a:tc>
                  <a:txBody>
                    <a:bodyPr/>
                    <a:lstStyle/>
                    <a:p>
                      <a:pPr algn="r" fontAlgn="ctr"/>
                      <a:r>
                        <a:rPr lang="en-US" sz="1800" b="0" i="0" kern="1200" dirty="0">
                          <a:solidFill>
                            <a:schemeClr val="dk1"/>
                          </a:solidFill>
                          <a:effectLst/>
                          <a:latin typeface="+mn-lt"/>
                          <a:ea typeface="+mn-ea"/>
                          <a:cs typeface="+mn-cs"/>
                        </a:rPr>
                        <a:t>0.631418</a:t>
                      </a:r>
                      <a:endParaRPr lang="en-US" dirty="0">
                        <a:effectLst/>
                      </a:endParaRPr>
                    </a:p>
                  </a:txBody>
                  <a:tcPr anchor="ctr"/>
                </a:tc>
                <a:extLst>
                  <a:ext uri="{0D108BD9-81ED-4DB2-BD59-A6C34878D82A}">
                    <a16:rowId xmlns:a16="http://schemas.microsoft.com/office/drawing/2014/main" val="3218567096"/>
                  </a:ext>
                </a:extLst>
              </a:tr>
              <a:tr h="370840">
                <a:tc>
                  <a:txBody>
                    <a:bodyPr/>
                    <a:lstStyle/>
                    <a:p>
                      <a:pPr algn="r" fontAlgn="ctr"/>
                      <a:r>
                        <a:rPr lang="en-US" dirty="0" err="1">
                          <a:effectLst/>
                        </a:rPr>
                        <a:t>tvec_best_score_gridsearch_log</a:t>
                      </a:r>
                      <a:endParaRPr lang="en-US" dirty="0">
                        <a:effectLst/>
                      </a:endParaRPr>
                    </a:p>
                  </a:txBody>
                  <a:tcPr anchor="ctr"/>
                </a:tc>
                <a:tc>
                  <a:txBody>
                    <a:bodyPr/>
                    <a:lstStyle/>
                    <a:p>
                      <a:pPr algn="r" fontAlgn="ctr"/>
                      <a:r>
                        <a:rPr lang="en-US">
                          <a:effectLst/>
                        </a:rPr>
                        <a:t>0.689655</a:t>
                      </a:r>
                    </a:p>
                  </a:txBody>
                  <a:tcPr anchor="ctr"/>
                </a:tc>
                <a:tc>
                  <a:txBody>
                    <a:bodyPr/>
                    <a:lstStyle/>
                    <a:p>
                      <a:pPr algn="r" fontAlgn="ctr"/>
                      <a:r>
                        <a:rPr lang="en-US" sz="1800" b="0" i="0" kern="1200" dirty="0">
                          <a:solidFill>
                            <a:schemeClr val="dk1"/>
                          </a:solidFill>
                          <a:effectLst/>
                          <a:latin typeface="+mn-lt"/>
                          <a:ea typeface="+mn-ea"/>
                          <a:cs typeface="+mn-cs"/>
                        </a:rPr>
                        <a:t>0.634483</a:t>
                      </a:r>
                      <a:endParaRPr lang="en-US" dirty="0">
                        <a:effectLst/>
                      </a:endParaRPr>
                    </a:p>
                  </a:txBody>
                  <a:tcPr anchor="ctr"/>
                </a:tc>
                <a:extLst>
                  <a:ext uri="{0D108BD9-81ED-4DB2-BD59-A6C34878D82A}">
                    <a16:rowId xmlns:a16="http://schemas.microsoft.com/office/drawing/2014/main" val="3413032129"/>
                  </a:ext>
                </a:extLst>
              </a:tr>
              <a:tr h="370840">
                <a:tc>
                  <a:txBody>
                    <a:bodyPr/>
                    <a:lstStyle/>
                    <a:p>
                      <a:pPr algn="r" fontAlgn="ctr"/>
                      <a:r>
                        <a:rPr lang="en-US" dirty="0" err="1">
                          <a:effectLst/>
                        </a:rPr>
                        <a:t>cvec_model_estimator_gridsearch_log</a:t>
                      </a:r>
                      <a:endParaRPr lang="en-US" dirty="0">
                        <a:effectLst/>
                      </a:endParaRPr>
                    </a:p>
                  </a:txBody>
                  <a:tcPr anchor="ctr"/>
                </a:tc>
                <a:tc>
                  <a:txBody>
                    <a:bodyPr/>
                    <a:lstStyle/>
                    <a:p>
                      <a:pPr algn="r" fontAlgn="ctr"/>
                      <a:r>
                        <a:rPr lang="en-US" dirty="0">
                          <a:effectLst/>
                        </a:rPr>
                        <a:t>0.875862</a:t>
                      </a:r>
                    </a:p>
                  </a:txBody>
                  <a:tcPr anchor="ctr"/>
                </a:tc>
                <a:tc>
                  <a:txBody>
                    <a:bodyPr/>
                    <a:lstStyle/>
                    <a:p>
                      <a:pPr algn="r" fontAlgn="ctr"/>
                      <a:r>
                        <a:rPr lang="en-US" sz="1800" b="0" i="0" kern="1200" dirty="0">
                          <a:solidFill>
                            <a:schemeClr val="dk1"/>
                          </a:solidFill>
                          <a:effectLst/>
                          <a:latin typeface="+mn-lt"/>
                          <a:ea typeface="+mn-ea"/>
                          <a:cs typeface="+mn-cs"/>
                        </a:rPr>
                        <a:t>0.669255</a:t>
                      </a:r>
                      <a:endParaRPr lang="en-US" dirty="0">
                        <a:effectLst/>
                      </a:endParaRPr>
                    </a:p>
                  </a:txBody>
                  <a:tcPr anchor="ctr"/>
                </a:tc>
                <a:extLst>
                  <a:ext uri="{0D108BD9-81ED-4DB2-BD59-A6C34878D82A}">
                    <a16:rowId xmlns:a16="http://schemas.microsoft.com/office/drawing/2014/main" val="1458729927"/>
                  </a:ext>
                </a:extLst>
              </a:tr>
              <a:tr h="370840">
                <a:tc>
                  <a:txBody>
                    <a:bodyPr/>
                    <a:lstStyle/>
                    <a:p>
                      <a:pPr algn="r" fontAlgn="ctr"/>
                      <a:r>
                        <a:rPr lang="en-US" dirty="0" err="1">
                          <a:effectLst/>
                        </a:rPr>
                        <a:t>tvec_model_estimator_gridsearch_log</a:t>
                      </a:r>
                      <a:endParaRPr lang="en-US" dirty="0">
                        <a:effectLst/>
                      </a:endParaRPr>
                    </a:p>
                  </a:txBody>
                  <a:tcPr anchor="ctr"/>
                </a:tc>
                <a:tc>
                  <a:txBody>
                    <a:bodyPr/>
                    <a:lstStyle/>
                    <a:p>
                      <a:pPr algn="r" fontAlgn="ctr"/>
                      <a:r>
                        <a:rPr lang="en-US">
                          <a:effectLst/>
                        </a:rPr>
                        <a:t>0.868966</a:t>
                      </a:r>
                    </a:p>
                  </a:txBody>
                  <a:tcPr anchor="ctr"/>
                </a:tc>
                <a:tc>
                  <a:txBody>
                    <a:bodyPr/>
                    <a:lstStyle/>
                    <a:p>
                      <a:pPr algn="r" fontAlgn="ctr"/>
                      <a:r>
                        <a:rPr lang="en-US" sz="1800" b="0" i="0" kern="1200" dirty="0">
                          <a:solidFill>
                            <a:schemeClr val="dk1"/>
                          </a:solidFill>
                          <a:effectLst/>
                          <a:latin typeface="+mn-lt"/>
                          <a:ea typeface="+mn-ea"/>
                          <a:cs typeface="+mn-cs"/>
                        </a:rPr>
                        <a:t>0.667702</a:t>
                      </a:r>
                      <a:endParaRPr lang="en-US" dirty="0">
                        <a:effectLst/>
                      </a:endParaRPr>
                    </a:p>
                  </a:txBody>
                  <a:tcPr anchor="ctr"/>
                </a:tc>
                <a:extLst>
                  <a:ext uri="{0D108BD9-81ED-4DB2-BD59-A6C34878D82A}">
                    <a16:rowId xmlns:a16="http://schemas.microsoft.com/office/drawing/2014/main" val="626662851"/>
                  </a:ext>
                </a:extLst>
              </a:tr>
            </a:tbl>
          </a:graphicData>
        </a:graphic>
      </p:graphicFrame>
      <p:sp>
        <p:nvSpPr>
          <p:cNvPr id="8" name="TextBox 7">
            <a:extLst>
              <a:ext uri="{FF2B5EF4-FFF2-40B4-BE49-F238E27FC236}">
                <a16:creationId xmlns:a16="http://schemas.microsoft.com/office/drawing/2014/main" id="{5C44BD80-9EBE-174E-BC24-BB4EE8510E9F}"/>
              </a:ext>
            </a:extLst>
          </p:cNvPr>
          <p:cNvSpPr txBox="1"/>
          <p:nvPr/>
        </p:nvSpPr>
        <p:spPr>
          <a:xfrm>
            <a:off x="301488" y="5794513"/>
            <a:ext cx="11589024" cy="369332"/>
          </a:xfrm>
          <a:prstGeom prst="rect">
            <a:avLst/>
          </a:prstGeom>
          <a:noFill/>
        </p:spPr>
        <p:txBody>
          <a:bodyPr wrap="square" rtlCol="0">
            <a:spAutoFit/>
          </a:bodyPr>
          <a:lstStyle/>
          <a:p>
            <a:r>
              <a:rPr lang="en-US" dirty="0"/>
              <a:t>Outperformed the base by close to 20% in the best-case scenario.</a:t>
            </a:r>
          </a:p>
        </p:txBody>
      </p:sp>
      <p:sp>
        <p:nvSpPr>
          <p:cNvPr id="9" name="Oval 8">
            <a:extLst>
              <a:ext uri="{FF2B5EF4-FFF2-40B4-BE49-F238E27FC236}">
                <a16:creationId xmlns:a16="http://schemas.microsoft.com/office/drawing/2014/main" id="{DEEDE339-1E27-5048-A40B-99D4CD7B9FB5}"/>
              </a:ext>
            </a:extLst>
          </p:cNvPr>
          <p:cNvSpPr/>
          <p:nvPr/>
        </p:nvSpPr>
        <p:spPr>
          <a:xfrm>
            <a:off x="3044687" y="3768820"/>
            <a:ext cx="218661" cy="248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04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357-8FBD-F742-A1FB-988B3183BDB0}"/>
              </a:ext>
            </a:extLst>
          </p:cNvPr>
          <p:cNvSpPr>
            <a:spLocks noGrp="1"/>
          </p:cNvSpPr>
          <p:nvPr>
            <p:ph type="title"/>
          </p:nvPr>
        </p:nvSpPr>
        <p:spPr/>
        <p:txBody>
          <a:bodyPr/>
          <a:lstStyle/>
          <a:p>
            <a:r>
              <a:rPr lang="en-US" dirty="0"/>
              <a:t>More Models…</a:t>
            </a:r>
          </a:p>
        </p:txBody>
      </p:sp>
      <p:graphicFrame>
        <p:nvGraphicFramePr>
          <p:cNvPr id="5" name="Table 4">
            <a:extLst>
              <a:ext uri="{FF2B5EF4-FFF2-40B4-BE49-F238E27FC236}">
                <a16:creationId xmlns:a16="http://schemas.microsoft.com/office/drawing/2014/main" id="{80C681DA-48DB-9F4F-9802-9FC67CDC8004}"/>
              </a:ext>
            </a:extLst>
          </p:cNvPr>
          <p:cNvGraphicFramePr>
            <a:graphicFrameLocks noGrp="1"/>
          </p:cNvGraphicFramePr>
          <p:nvPr>
            <p:extLst>
              <p:ext uri="{D42A27DB-BD31-4B8C-83A1-F6EECF244321}">
                <p14:modId xmlns:p14="http://schemas.microsoft.com/office/powerpoint/2010/main" val="1756076861"/>
              </p:ext>
            </p:extLst>
          </p:nvPr>
        </p:nvGraphicFramePr>
        <p:xfrm>
          <a:off x="685800" y="2057400"/>
          <a:ext cx="10820400" cy="3856428"/>
        </p:xfrm>
        <a:graphic>
          <a:graphicData uri="http://schemas.openxmlformats.org/drawingml/2006/table">
            <a:tbl>
              <a:tblPr firstRow="1" bandRow="1">
                <a:tableStyleId>{5C22544A-7EE6-4342-B048-85BDC9FD1C3A}</a:tableStyleId>
              </a:tblPr>
              <a:tblGrid>
                <a:gridCol w="3606800">
                  <a:extLst>
                    <a:ext uri="{9D8B030D-6E8A-4147-A177-3AD203B41FA5}">
                      <a16:colId xmlns:a16="http://schemas.microsoft.com/office/drawing/2014/main" val="4219616364"/>
                    </a:ext>
                  </a:extLst>
                </a:gridCol>
                <a:gridCol w="3606800">
                  <a:extLst>
                    <a:ext uri="{9D8B030D-6E8A-4147-A177-3AD203B41FA5}">
                      <a16:colId xmlns:a16="http://schemas.microsoft.com/office/drawing/2014/main" val="2706010228"/>
                    </a:ext>
                  </a:extLst>
                </a:gridCol>
                <a:gridCol w="3606800">
                  <a:extLst>
                    <a:ext uri="{9D8B030D-6E8A-4147-A177-3AD203B41FA5}">
                      <a16:colId xmlns:a16="http://schemas.microsoft.com/office/drawing/2014/main" val="1874681007"/>
                    </a:ext>
                  </a:extLst>
                </a:gridCol>
              </a:tblGrid>
              <a:tr h="327103">
                <a:tc>
                  <a:txBody>
                    <a:bodyPr/>
                    <a:lstStyle/>
                    <a:p>
                      <a:pPr algn="r" fontAlgn="ctr"/>
                      <a:r>
                        <a:rPr lang="en-US" b="1" dirty="0">
                          <a:effectLst/>
                        </a:rPr>
                        <a:t>Classification Model</a:t>
                      </a:r>
                    </a:p>
                  </a:txBody>
                  <a:tcPr anchor="ctr"/>
                </a:tc>
                <a:tc>
                  <a:txBody>
                    <a:bodyPr/>
                    <a:lstStyle/>
                    <a:p>
                      <a:pPr algn="r" fontAlgn="ctr"/>
                      <a:r>
                        <a:rPr lang="en-US" b="1" dirty="0" err="1">
                          <a:effectLst/>
                        </a:rPr>
                        <a:t>Train_score</a:t>
                      </a:r>
                      <a:endParaRPr lang="en-US" b="1" dirty="0">
                        <a:effectLst/>
                      </a:endParaRPr>
                    </a:p>
                  </a:txBody>
                  <a:tcPr anchor="ctr"/>
                </a:tc>
                <a:tc>
                  <a:txBody>
                    <a:bodyPr/>
                    <a:lstStyle/>
                    <a:p>
                      <a:pPr algn="r" fontAlgn="ctr"/>
                      <a:r>
                        <a:rPr lang="en-US" b="1" dirty="0" err="1">
                          <a:effectLst/>
                        </a:rPr>
                        <a:t>Test_Score</a:t>
                      </a:r>
                      <a:endParaRPr lang="en-US" b="1" dirty="0">
                        <a:effectLst/>
                      </a:endParaRPr>
                    </a:p>
                  </a:txBody>
                  <a:tcPr anchor="ctr"/>
                </a:tc>
                <a:extLst>
                  <a:ext uri="{0D108BD9-81ED-4DB2-BD59-A6C34878D82A}">
                    <a16:rowId xmlns:a16="http://schemas.microsoft.com/office/drawing/2014/main" val="906286822"/>
                  </a:ext>
                </a:extLst>
              </a:tr>
              <a:tr h="327103">
                <a:tc>
                  <a:txBody>
                    <a:bodyPr/>
                    <a:lstStyle/>
                    <a:p>
                      <a:pPr algn="r" fontAlgn="ctr"/>
                      <a:r>
                        <a:rPr lang="en-US" dirty="0">
                          <a:effectLst/>
                          <a:highlight>
                            <a:srgbClr val="FFFF00"/>
                          </a:highlight>
                        </a:rPr>
                        <a:t>base</a:t>
                      </a:r>
                    </a:p>
                  </a:txBody>
                  <a:tcPr anchor="ctr"/>
                </a:tc>
                <a:tc>
                  <a:txBody>
                    <a:bodyPr/>
                    <a:lstStyle/>
                    <a:p>
                      <a:pPr algn="r" fontAlgn="ctr"/>
                      <a:r>
                        <a:rPr lang="en-US" dirty="0">
                          <a:highlight>
                            <a:srgbClr val="FFFF00"/>
                          </a:highlight>
                        </a:rPr>
                        <a:t>0.491188</a:t>
                      </a:r>
                      <a:endParaRPr lang="en-US" dirty="0">
                        <a:effectLst/>
                        <a:highlight>
                          <a:srgbClr val="FFFF00"/>
                        </a:highlight>
                      </a:endParaRPr>
                    </a:p>
                  </a:txBody>
                  <a:tcPr anchor="ctr"/>
                </a:tc>
                <a:tc>
                  <a:txBody>
                    <a:bodyPr/>
                    <a:lstStyle/>
                    <a:p>
                      <a:pPr algn="r" fontAlgn="ctr"/>
                      <a:r>
                        <a:rPr lang="en-US" dirty="0">
                          <a:highlight>
                            <a:srgbClr val="FFFF00"/>
                          </a:highlight>
                        </a:rPr>
                        <a:t>0.492236</a:t>
                      </a:r>
                      <a:endParaRPr lang="en-US" dirty="0">
                        <a:effectLst/>
                        <a:highlight>
                          <a:srgbClr val="FFFF00"/>
                        </a:highlight>
                      </a:endParaRPr>
                    </a:p>
                  </a:txBody>
                  <a:tcPr anchor="ctr"/>
                </a:tc>
                <a:extLst>
                  <a:ext uri="{0D108BD9-81ED-4DB2-BD59-A6C34878D82A}">
                    <a16:rowId xmlns:a16="http://schemas.microsoft.com/office/drawing/2014/main" val="1641824475"/>
                  </a:ext>
                </a:extLst>
              </a:tr>
              <a:tr h="327103">
                <a:tc>
                  <a:txBody>
                    <a:bodyPr/>
                    <a:lstStyle/>
                    <a:p>
                      <a:pPr algn="r" fontAlgn="ctr"/>
                      <a:r>
                        <a:rPr lang="en-US" dirty="0" err="1">
                          <a:effectLst/>
                        </a:rPr>
                        <a:t>trees_cvec_score</a:t>
                      </a:r>
                      <a:endParaRPr lang="en-US" dirty="0">
                        <a:effectLst/>
                      </a:endParaRPr>
                    </a:p>
                  </a:txBody>
                  <a:tcPr anchor="ctr"/>
                </a:tc>
                <a:tc>
                  <a:txBody>
                    <a:bodyPr/>
                    <a:lstStyle/>
                    <a:p>
                      <a:pPr algn="r" fontAlgn="ctr"/>
                      <a:r>
                        <a:rPr lang="en-US">
                          <a:effectLst/>
                        </a:rPr>
                        <a:t>0.996935</a:t>
                      </a:r>
                    </a:p>
                  </a:txBody>
                  <a:tcPr anchor="ctr"/>
                </a:tc>
                <a:tc>
                  <a:txBody>
                    <a:bodyPr/>
                    <a:lstStyle/>
                    <a:p>
                      <a:pPr algn="r" fontAlgn="ctr"/>
                      <a:r>
                        <a:rPr lang="en-US" sz="1800" b="0" i="0" kern="1200" dirty="0">
                          <a:solidFill>
                            <a:schemeClr val="dk1"/>
                          </a:solidFill>
                          <a:effectLst/>
                          <a:highlight>
                            <a:srgbClr val="FF0000"/>
                          </a:highlight>
                          <a:latin typeface="+mn-lt"/>
                          <a:ea typeface="+mn-ea"/>
                          <a:cs typeface="+mn-cs"/>
                        </a:rPr>
                        <a:t>0.627329</a:t>
                      </a:r>
                      <a:endParaRPr lang="en-US" dirty="0">
                        <a:effectLst/>
                        <a:highlight>
                          <a:srgbClr val="FF0000"/>
                        </a:highlight>
                      </a:endParaRPr>
                    </a:p>
                  </a:txBody>
                  <a:tcPr anchor="ctr"/>
                </a:tc>
                <a:extLst>
                  <a:ext uri="{0D108BD9-81ED-4DB2-BD59-A6C34878D82A}">
                    <a16:rowId xmlns:a16="http://schemas.microsoft.com/office/drawing/2014/main" val="516901003"/>
                  </a:ext>
                </a:extLst>
              </a:tr>
              <a:tr h="327103">
                <a:tc>
                  <a:txBody>
                    <a:bodyPr/>
                    <a:lstStyle/>
                    <a:p>
                      <a:pPr algn="r" fontAlgn="ctr"/>
                      <a:r>
                        <a:rPr lang="en-US">
                          <a:effectLst/>
                        </a:rPr>
                        <a:t>trees_tvec_score</a:t>
                      </a:r>
                    </a:p>
                  </a:txBody>
                  <a:tcPr anchor="ctr"/>
                </a:tc>
                <a:tc>
                  <a:txBody>
                    <a:bodyPr/>
                    <a:lstStyle/>
                    <a:p>
                      <a:pPr algn="r" fontAlgn="ctr"/>
                      <a:r>
                        <a:rPr lang="en-US" dirty="0">
                          <a:effectLst/>
                        </a:rPr>
                        <a:t>0.996935</a:t>
                      </a:r>
                    </a:p>
                  </a:txBody>
                  <a:tcPr anchor="ctr"/>
                </a:tc>
                <a:tc>
                  <a:txBody>
                    <a:bodyPr/>
                    <a:lstStyle/>
                    <a:p>
                      <a:pPr algn="r" fontAlgn="ctr"/>
                      <a:r>
                        <a:rPr lang="en-US" sz="1800" b="0" i="0" kern="1200" dirty="0">
                          <a:solidFill>
                            <a:schemeClr val="dk1"/>
                          </a:solidFill>
                          <a:effectLst/>
                          <a:latin typeface="+mn-lt"/>
                          <a:ea typeface="+mn-ea"/>
                          <a:cs typeface="+mn-cs"/>
                        </a:rPr>
                        <a:t>0.591615</a:t>
                      </a:r>
                      <a:endParaRPr lang="en-US" dirty="0">
                        <a:effectLst/>
                      </a:endParaRPr>
                    </a:p>
                  </a:txBody>
                  <a:tcPr anchor="ctr"/>
                </a:tc>
                <a:extLst>
                  <a:ext uri="{0D108BD9-81ED-4DB2-BD59-A6C34878D82A}">
                    <a16:rowId xmlns:a16="http://schemas.microsoft.com/office/drawing/2014/main" val="2078538434"/>
                  </a:ext>
                </a:extLst>
              </a:tr>
              <a:tr h="564588">
                <a:tc>
                  <a:txBody>
                    <a:bodyPr/>
                    <a:lstStyle/>
                    <a:p>
                      <a:pPr algn="r" fontAlgn="ctr"/>
                      <a:r>
                        <a:rPr lang="en-US">
                          <a:effectLst/>
                        </a:rPr>
                        <a:t>Cvec Trees w/ hyper_params</a:t>
                      </a:r>
                    </a:p>
                  </a:txBody>
                  <a:tcPr anchor="ctr"/>
                </a:tc>
                <a:tc>
                  <a:txBody>
                    <a:bodyPr/>
                    <a:lstStyle/>
                    <a:p>
                      <a:pPr algn="r" fontAlgn="ctr"/>
                      <a:r>
                        <a:rPr lang="en-US" dirty="0">
                          <a:effectLst/>
                        </a:rPr>
                        <a:t>0.591571</a:t>
                      </a:r>
                    </a:p>
                  </a:txBody>
                  <a:tcPr anchor="ctr"/>
                </a:tc>
                <a:tc>
                  <a:txBody>
                    <a:bodyPr/>
                    <a:lstStyle/>
                    <a:p>
                      <a:pPr algn="r" fontAlgn="ctr"/>
                      <a:r>
                        <a:rPr lang="en-US" sz="1800" b="0" i="0" kern="1200" dirty="0">
                          <a:solidFill>
                            <a:schemeClr val="dk1"/>
                          </a:solidFill>
                          <a:effectLst/>
                          <a:latin typeface="+mn-lt"/>
                          <a:ea typeface="+mn-ea"/>
                          <a:cs typeface="+mn-cs"/>
                        </a:rPr>
                        <a:t>0.576087</a:t>
                      </a:r>
                      <a:endParaRPr lang="en-US" dirty="0">
                        <a:effectLst/>
                      </a:endParaRPr>
                    </a:p>
                  </a:txBody>
                  <a:tcPr anchor="ctr"/>
                </a:tc>
                <a:extLst>
                  <a:ext uri="{0D108BD9-81ED-4DB2-BD59-A6C34878D82A}">
                    <a16:rowId xmlns:a16="http://schemas.microsoft.com/office/drawing/2014/main" val="3221624549"/>
                  </a:ext>
                </a:extLst>
              </a:tr>
              <a:tr h="327103">
                <a:tc>
                  <a:txBody>
                    <a:bodyPr/>
                    <a:lstStyle/>
                    <a:p>
                      <a:pPr algn="r" fontAlgn="ctr"/>
                      <a:r>
                        <a:rPr lang="en-US">
                          <a:effectLst/>
                        </a:rPr>
                        <a:t>Tvec Trees w/ hyper_params</a:t>
                      </a:r>
                    </a:p>
                  </a:txBody>
                  <a:tcPr anchor="ctr"/>
                </a:tc>
                <a:tc>
                  <a:txBody>
                    <a:bodyPr/>
                    <a:lstStyle/>
                    <a:p>
                      <a:pPr algn="r" fontAlgn="ctr"/>
                      <a:r>
                        <a:rPr lang="en-US">
                          <a:effectLst/>
                        </a:rPr>
                        <a:t>0.586973</a:t>
                      </a:r>
                    </a:p>
                  </a:txBody>
                  <a:tcPr anchor="ctr"/>
                </a:tc>
                <a:tc>
                  <a:txBody>
                    <a:bodyPr/>
                    <a:lstStyle/>
                    <a:p>
                      <a:pPr algn="r" fontAlgn="ctr"/>
                      <a:r>
                        <a:rPr lang="en-US" dirty="0">
                          <a:effectLst/>
                        </a:rPr>
                        <a:t>0.568323</a:t>
                      </a:r>
                    </a:p>
                  </a:txBody>
                  <a:tcPr anchor="ctr"/>
                </a:tc>
                <a:extLst>
                  <a:ext uri="{0D108BD9-81ED-4DB2-BD59-A6C34878D82A}">
                    <a16:rowId xmlns:a16="http://schemas.microsoft.com/office/drawing/2014/main" val="1049847587"/>
                  </a:ext>
                </a:extLst>
              </a:tr>
              <a:tr h="327103">
                <a:tc>
                  <a:txBody>
                    <a:bodyPr/>
                    <a:lstStyle/>
                    <a:p>
                      <a:pPr algn="r" fontAlgn="ctr"/>
                      <a:r>
                        <a:rPr lang="en-US">
                          <a:effectLst/>
                        </a:rPr>
                        <a:t>Cvec Trees Gridsearch</a:t>
                      </a:r>
                    </a:p>
                  </a:txBody>
                  <a:tcPr anchor="ctr"/>
                </a:tc>
                <a:tc>
                  <a:txBody>
                    <a:bodyPr/>
                    <a:lstStyle/>
                    <a:p>
                      <a:pPr algn="r" fontAlgn="ctr"/>
                      <a:r>
                        <a:rPr lang="en-US">
                          <a:effectLst/>
                        </a:rPr>
                        <a:t>0.632184</a:t>
                      </a:r>
                    </a:p>
                  </a:txBody>
                  <a:tcPr anchor="ctr"/>
                </a:tc>
                <a:tc>
                  <a:txBody>
                    <a:bodyPr/>
                    <a:lstStyle/>
                    <a:p>
                      <a:pPr algn="r" fontAlgn="ctr"/>
                      <a:r>
                        <a:rPr lang="en-US" dirty="0">
                          <a:effectLst/>
                        </a:rPr>
                        <a:t>0.604037</a:t>
                      </a:r>
                    </a:p>
                  </a:txBody>
                  <a:tcPr anchor="ctr"/>
                </a:tc>
                <a:extLst>
                  <a:ext uri="{0D108BD9-81ED-4DB2-BD59-A6C34878D82A}">
                    <a16:rowId xmlns:a16="http://schemas.microsoft.com/office/drawing/2014/main" val="1976302954"/>
                  </a:ext>
                </a:extLst>
              </a:tr>
              <a:tr h="327103">
                <a:tc>
                  <a:txBody>
                    <a:bodyPr/>
                    <a:lstStyle/>
                    <a:p>
                      <a:pPr algn="r" fontAlgn="ctr"/>
                      <a:r>
                        <a:rPr lang="en-US">
                          <a:effectLst/>
                        </a:rPr>
                        <a:t>Tvec Trees Gridsearch</a:t>
                      </a:r>
                    </a:p>
                  </a:txBody>
                  <a:tcPr anchor="ctr"/>
                </a:tc>
                <a:tc>
                  <a:txBody>
                    <a:bodyPr/>
                    <a:lstStyle/>
                    <a:p>
                      <a:pPr algn="r" fontAlgn="ctr"/>
                      <a:r>
                        <a:rPr lang="en-US">
                          <a:effectLst/>
                        </a:rPr>
                        <a:t>0.617625</a:t>
                      </a:r>
                    </a:p>
                  </a:txBody>
                  <a:tcPr anchor="ctr"/>
                </a:tc>
                <a:tc>
                  <a:txBody>
                    <a:bodyPr/>
                    <a:lstStyle/>
                    <a:p>
                      <a:pPr algn="r" fontAlgn="ctr"/>
                      <a:r>
                        <a:rPr lang="en-US" dirty="0">
                          <a:effectLst/>
                        </a:rPr>
                        <a:t>0.588509</a:t>
                      </a:r>
                    </a:p>
                  </a:txBody>
                  <a:tcPr anchor="ctr"/>
                </a:tc>
                <a:extLst>
                  <a:ext uri="{0D108BD9-81ED-4DB2-BD59-A6C34878D82A}">
                    <a16:rowId xmlns:a16="http://schemas.microsoft.com/office/drawing/2014/main" val="3642579494"/>
                  </a:ext>
                </a:extLst>
              </a:tr>
              <a:tr h="327103">
                <a:tc>
                  <a:txBody>
                    <a:bodyPr/>
                    <a:lstStyle/>
                    <a:p>
                      <a:pPr algn="r" fontAlgn="ctr"/>
                      <a:r>
                        <a:rPr lang="en-US">
                          <a:effectLst/>
                        </a:rPr>
                        <a:t>cvec_bagclassifier_score</a:t>
                      </a:r>
                    </a:p>
                  </a:txBody>
                  <a:tcPr anchor="ctr"/>
                </a:tc>
                <a:tc>
                  <a:txBody>
                    <a:bodyPr/>
                    <a:lstStyle/>
                    <a:p>
                      <a:pPr algn="r" fontAlgn="ctr"/>
                      <a:r>
                        <a:rPr lang="en-US">
                          <a:effectLst/>
                        </a:rPr>
                        <a:t>0.996935</a:t>
                      </a:r>
                    </a:p>
                  </a:txBody>
                  <a:tcPr anchor="ctr"/>
                </a:tc>
                <a:tc>
                  <a:txBody>
                    <a:bodyPr/>
                    <a:lstStyle/>
                    <a:p>
                      <a:pPr algn="r" fontAlgn="ctr"/>
                      <a:r>
                        <a:rPr lang="en-US" dirty="0">
                          <a:effectLst/>
                          <a:highlight>
                            <a:srgbClr val="FF0000"/>
                          </a:highlight>
                        </a:rPr>
                        <a:t>0.621118</a:t>
                      </a:r>
                    </a:p>
                  </a:txBody>
                  <a:tcPr anchor="ctr"/>
                </a:tc>
                <a:extLst>
                  <a:ext uri="{0D108BD9-81ED-4DB2-BD59-A6C34878D82A}">
                    <a16:rowId xmlns:a16="http://schemas.microsoft.com/office/drawing/2014/main" val="49769312"/>
                  </a:ext>
                </a:extLst>
              </a:tr>
              <a:tr h="327103">
                <a:tc>
                  <a:txBody>
                    <a:bodyPr/>
                    <a:lstStyle/>
                    <a:p>
                      <a:pPr algn="r" fontAlgn="ctr"/>
                      <a:r>
                        <a:rPr lang="en-US">
                          <a:effectLst/>
                        </a:rPr>
                        <a:t>tvec_bagclassifier_score</a:t>
                      </a:r>
                    </a:p>
                  </a:txBody>
                  <a:tcPr anchor="ctr"/>
                </a:tc>
                <a:tc>
                  <a:txBody>
                    <a:bodyPr/>
                    <a:lstStyle/>
                    <a:p>
                      <a:pPr algn="r" fontAlgn="ctr"/>
                      <a:r>
                        <a:rPr lang="en-US">
                          <a:effectLst/>
                        </a:rPr>
                        <a:t>0.996935</a:t>
                      </a:r>
                    </a:p>
                  </a:txBody>
                  <a:tcPr anchor="ctr"/>
                </a:tc>
                <a:tc>
                  <a:txBody>
                    <a:bodyPr/>
                    <a:lstStyle/>
                    <a:p>
                      <a:pPr algn="r" fontAlgn="ctr"/>
                      <a:r>
                        <a:rPr lang="en-US" dirty="0">
                          <a:effectLst/>
                        </a:rPr>
                        <a:t>0.594720</a:t>
                      </a:r>
                    </a:p>
                  </a:txBody>
                  <a:tcPr anchor="ctr"/>
                </a:tc>
                <a:extLst>
                  <a:ext uri="{0D108BD9-81ED-4DB2-BD59-A6C34878D82A}">
                    <a16:rowId xmlns:a16="http://schemas.microsoft.com/office/drawing/2014/main" val="2524390552"/>
                  </a:ext>
                </a:extLst>
              </a:tr>
            </a:tbl>
          </a:graphicData>
        </a:graphic>
      </p:graphicFrame>
      <p:sp>
        <p:nvSpPr>
          <p:cNvPr id="6" name="TextBox 5">
            <a:extLst>
              <a:ext uri="{FF2B5EF4-FFF2-40B4-BE49-F238E27FC236}">
                <a16:creationId xmlns:a16="http://schemas.microsoft.com/office/drawing/2014/main" id="{04BD092E-64F3-1E4D-A1F0-F064368D9953}"/>
              </a:ext>
            </a:extLst>
          </p:cNvPr>
          <p:cNvSpPr txBox="1"/>
          <p:nvPr/>
        </p:nvSpPr>
        <p:spPr>
          <a:xfrm>
            <a:off x="685800" y="6072809"/>
            <a:ext cx="10820400" cy="369332"/>
          </a:xfrm>
          <a:prstGeom prst="rect">
            <a:avLst/>
          </a:prstGeom>
          <a:noFill/>
        </p:spPr>
        <p:txBody>
          <a:bodyPr wrap="square" rtlCol="0">
            <a:spAutoFit/>
          </a:bodyPr>
          <a:lstStyle/>
          <a:p>
            <a:r>
              <a:rPr lang="en-US" dirty="0"/>
              <a:t>Worse results than the log regressions. </a:t>
            </a:r>
          </a:p>
        </p:txBody>
      </p:sp>
    </p:spTree>
    <p:extLst>
      <p:ext uri="{BB962C8B-B14F-4D97-AF65-F5344CB8AC3E}">
        <p14:creationId xmlns:p14="http://schemas.microsoft.com/office/powerpoint/2010/main" val="250166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9">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22" name="Rectangle 21">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8A3CCCB4-6F34-8543-B7B6-E42C6370CDAA}"/>
              </a:ext>
            </a:extLst>
          </p:cNvPr>
          <p:cNvSpPr>
            <a:spLocks noGrp="1"/>
          </p:cNvSpPr>
          <p:nvPr>
            <p:ph type="title"/>
          </p:nvPr>
        </p:nvSpPr>
        <p:spPr>
          <a:xfrm>
            <a:off x="4976028" y="965200"/>
            <a:ext cx="6170943" cy="4329641"/>
          </a:xfrm>
        </p:spPr>
        <p:txBody>
          <a:bodyPr vert="horz" lIns="91440" tIns="45720" rIns="91440" bIns="45720" rtlCol="0" anchor="ctr">
            <a:normAutofit/>
          </a:bodyPr>
          <a:lstStyle/>
          <a:p>
            <a:pPr algn="l"/>
            <a:r>
              <a:rPr lang="en-US" sz="5400" dirty="0"/>
              <a:t>Changed the data to create a better model </a:t>
            </a:r>
          </a:p>
        </p:txBody>
      </p:sp>
      <p:cxnSp>
        <p:nvCxnSpPr>
          <p:cNvPr id="26" name="Straight Connector 25">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76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2128-A5A3-ED46-9B7E-409E1B1E6066}"/>
              </a:ext>
            </a:extLst>
          </p:cNvPr>
          <p:cNvSpPr>
            <a:spLocks noGrp="1"/>
          </p:cNvSpPr>
          <p:nvPr>
            <p:ph type="title"/>
          </p:nvPr>
        </p:nvSpPr>
        <p:spPr>
          <a:xfrm>
            <a:off x="2895600" y="764373"/>
            <a:ext cx="8610600" cy="1293028"/>
          </a:xfrm>
        </p:spPr>
        <p:txBody>
          <a:bodyPr>
            <a:normAutofit/>
          </a:bodyPr>
          <a:lstStyle/>
          <a:p>
            <a:r>
              <a:rPr lang="en-US" dirty="0"/>
              <a:t>Index</a:t>
            </a:r>
          </a:p>
        </p:txBody>
      </p:sp>
      <p:graphicFrame>
        <p:nvGraphicFramePr>
          <p:cNvPr id="7" name="Content Placeholder 2">
            <a:extLst>
              <a:ext uri="{FF2B5EF4-FFF2-40B4-BE49-F238E27FC236}">
                <a16:creationId xmlns:a16="http://schemas.microsoft.com/office/drawing/2014/main" id="{93DCF31D-D5F7-44F0-B87F-81E718C3A1F0}"/>
              </a:ext>
            </a:extLst>
          </p:cNvPr>
          <p:cNvGraphicFramePr>
            <a:graphicFrameLocks noGrp="1"/>
          </p:cNvGraphicFramePr>
          <p:nvPr>
            <p:ph idx="1"/>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82CB4ED5-0B1F-E94E-B38B-E70202B2396C}"/>
              </a:ext>
            </a:extLst>
          </p:cNvPr>
          <p:cNvCxnSpPr/>
          <p:nvPr/>
        </p:nvCxnSpPr>
        <p:spPr>
          <a:xfrm>
            <a:off x="5943600" y="1461052"/>
            <a:ext cx="2912165" cy="71561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856239-277A-CE41-ABE2-915038BEB4E4}"/>
              </a:ext>
            </a:extLst>
          </p:cNvPr>
          <p:cNvSpPr txBox="1"/>
          <p:nvPr/>
        </p:nvSpPr>
        <p:spPr>
          <a:xfrm>
            <a:off x="4194313" y="1091720"/>
            <a:ext cx="1500809" cy="369332"/>
          </a:xfrm>
          <a:prstGeom prst="rect">
            <a:avLst/>
          </a:prstGeom>
          <a:noFill/>
        </p:spPr>
        <p:txBody>
          <a:bodyPr wrap="square" rtlCol="0">
            <a:spAutoFit/>
          </a:bodyPr>
          <a:lstStyle/>
          <a:p>
            <a:r>
              <a:rPr lang="en-US" dirty="0"/>
              <a:t>Back here!</a:t>
            </a:r>
          </a:p>
        </p:txBody>
      </p:sp>
    </p:spTree>
    <p:extLst>
      <p:ext uri="{BB962C8B-B14F-4D97-AF65-F5344CB8AC3E}">
        <p14:creationId xmlns:p14="http://schemas.microsoft.com/office/powerpoint/2010/main" val="83511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F567-2EED-FF47-8B6A-B39238017D65}"/>
              </a:ext>
            </a:extLst>
          </p:cNvPr>
          <p:cNvSpPr>
            <a:spLocks noGrp="1"/>
          </p:cNvSpPr>
          <p:nvPr>
            <p:ph type="title"/>
          </p:nvPr>
        </p:nvSpPr>
        <p:spPr>
          <a:xfrm>
            <a:off x="2895600" y="764373"/>
            <a:ext cx="8610600" cy="1293028"/>
          </a:xfrm>
        </p:spPr>
        <p:txBody>
          <a:bodyPr>
            <a:normAutofit/>
          </a:bodyPr>
          <a:lstStyle/>
          <a:p>
            <a:r>
              <a:rPr lang="en-US"/>
              <a:t>Data Cleaning</a:t>
            </a:r>
          </a:p>
        </p:txBody>
      </p:sp>
      <p:graphicFrame>
        <p:nvGraphicFramePr>
          <p:cNvPr id="4" name="Content Placeholder 3">
            <a:extLst>
              <a:ext uri="{FF2B5EF4-FFF2-40B4-BE49-F238E27FC236}">
                <a16:creationId xmlns:a16="http://schemas.microsoft.com/office/drawing/2014/main" id="{D91D2579-E885-EA43-A512-5969807D6DD7}"/>
              </a:ext>
            </a:extLst>
          </p:cNvPr>
          <p:cNvGraphicFramePr>
            <a:graphicFrameLocks noGrp="1"/>
          </p:cNvGraphicFramePr>
          <p:nvPr>
            <p:ph idx="1"/>
            <p:extLst>
              <p:ext uri="{D42A27DB-BD31-4B8C-83A1-F6EECF244321}">
                <p14:modId xmlns:p14="http://schemas.microsoft.com/office/powerpoint/2010/main" val="41315280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0407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2128-A5A3-ED46-9B7E-409E1B1E6066}"/>
              </a:ext>
            </a:extLst>
          </p:cNvPr>
          <p:cNvSpPr>
            <a:spLocks noGrp="1"/>
          </p:cNvSpPr>
          <p:nvPr>
            <p:ph type="title"/>
          </p:nvPr>
        </p:nvSpPr>
        <p:spPr>
          <a:xfrm>
            <a:off x="2895600" y="764373"/>
            <a:ext cx="8610600" cy="1293028"/>
          </a:xfrm>
        </p:spPr>
        <p:txBody>
          <a:bodyPr>
            <a:normAutofit/>
          </a:bodyPr>
          <a:lstStyle/>
          <a:p>
            <a:r>
              <a:rPr lang="en-US" dirty="0"/>
              <a:t>Index</a:t>
            </a:r>
          </a:p>
        </p:txBody>
      </p:sp>
      <p:graphicFrame>
        <p:nvGraphicFramePr>
          <p:cNvPr id="7" name="Content Placeholder 2">
            <a:extLst>
              <a:ext uri="{FF2B5EF4-FFF2-40B4-BE49-F238E27FC236}">
                <a16:creationId xmlns:a16="http://schemas.microsoft.com/office/drawing/2014/main" id="{93DCF31D-D5F7-44F0-B87F-81E718C3A1F0}"/>
              </a:ext>
            </a:extLst>
          </p:cNvPr>
          <p:cNvGraphicFramePr>
            <a:graphicFrameLocks noGrp="1"/>
          </p:cNvGraphicFramePr>
          <p:nvPr>
            <p:ph idx="1"/>
            <p:extLst>
              <p:ext uri="{D42A27DB-BD31-4B8C-83A1-F6EECF244321}">
                <p14:modId xmlns:p14="http://schemas.microsoft.com/office/powerpoint/2010/main" val="3211260749"/>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273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9" name="Picture 18">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7D2035D0-7B9E-E446-8B84-B329D703FFAA}"/>
              </a:ext>
            </a:extLst>
          </p:cNvPr>
          <p:cNvSpPr>
            <a:spLocks noGrp="1"/>
          </p:cNvSpPr>
          <p:nvPr>
            <p:ph type="title"/>
          </p:nvPr>
        </p:nvSpPr>
        <p:spPr>
          <a:xfrm>
            <a:off x="683489" y="1402885"/>
            <a:ext cx="10820400" cy="909896"/>
          </a:xfrm>
        </p:spPr>
        <p:txBody>
          <a:bodyPr vert="horz" lIns="91440" tIns="45720" rIns="91440" bIns="45720" rtlCol="0" anchor="b">
            <a:normAutofit/>
          </a:bodyPr>
          <a:lstStyle/>
          <a:p>
            <a:pPr algn="l"/>
            <a:r>
              <a:rPr lang="en-US" sz="4400" dirty="0"/>
              <a:t>New Feature</a:t>
            </a:r>
          </a:p>
        </p:txBody>
      </p:sp>
      <p:sp>
        <p:nvSpPr>
          <p:cNvPr id="3" name="Content Placeholder 2">
            <a:extLst>
              <a:ext uri="{FF2B5EF4-FFF2-40B4-BE49-F238E27FC236}">
                <a16:creationId xmlns:a16="http://schemas.microsoft.com/office/drawing/2014/main" id="{00D71DAD-1CA6-FA4D-8634-034CE395A679}"/>
              </a:ext>
            </a:extLst>
          </p:cNvPr>
          <p:cNvSpPr>
            <a:spLocks noGrp="1"/>
          </p:cNvSpPr>
          <p:nvPr>
            <p:ph idx="1"/>
          </p:nvPr>
        </p:nvSpPr>
        <p:spPr>
          <a:xfrm>
            <a:off x="683489" y="2826005"/>
            <a:ext cx="10820400" cy="602995"/>
          </a:xfrm>
        </p:spPr>
        <p:txBody>
          <a:bodyPr vert="horz" lIns="91440" tIns="45720" rIns="91440" bIns="45720" rtlCol="0">
            <a:normAutofit/>
          </a:bodyPr>
          <a:lstStyle/>
          <a:p>
            <a:pPr marL="0" indent="0">
              <a:buNone/>
            </a:pPr>
            <a:r>
              <a:rPr lang="en-US" sz="1800" dirty="0"/>
              <a:t>data['</a:t>
            </a:r>
            <a:r>
              <a:rPr lang="en-US" sz="1800" dirty="0" err="1"/>
              <a:t>all_text</a:t>
            </a:r>
            <a:r>
              <a:rPr lang="en-US" sz="1800" dirty="0"/>
              <a:t>']= data['titles'] + ' ' + data['text'].map(str)</a:t>
            </a:r>
          </a:p>
        </p:txBody>
      </p:sp>
      <p:sp>
        <p:nvSpPr>
          <p:cNvPr id="21" name="Rectangle 20">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9C06EC5E-5D2F-1246-B82B-62BAE879B956}"/>
              </a:ext>
            </a:extLst>
          </p:cNvPr>
          <p:cNvPicPr>
            <a:picLocks noChangeAspect="1"/>
          </p:cNvPicPr>
          <p:nvPr/>
        </p:nvPicPr>
        <p:blipFill>
          <a:blip r:embed="rId4"/>
          <a:stretch>
            <a:fillRect/>
          </a:stretch>
        </p:blipFill>
        <p:spPr>
          <a:xfrm>
            <a:off x="439317" y="4001941"/>
            <a:ext cx="11308744" cy="1865944"/>
          </a:xfrm>
          <a:prstGeom prst="rect">
            <a:avLst/>
          </a:prstGeom>
        </p:spPr>
      </p:pic>
    </p:spTree>
    <p:extLst>
      <p:ext uri="{BB962C8B-B14F-4D97-AF65-F5344CB8AC3E}">
        <p14:creationId xmlns:p14="http://schemas.microsoft.com/office/powerpoint/2010/main" val="119231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29E2-9978-D743-9E9B-F5522B0514EB}"/>
              </a:ext>
            </a:extLst>
          </p:cNvPr>
          <p:cNvSpPr>
            <a:spLocks noGrp="1"/>
          </p:cNvSpPr>
          <p:nvPr>
            <p:ph type="title"/>
          </p:nvPr>
        </p:nvSpPr>
        <p:spPr/>
        <p:txBody>
          <a:bodyPr/>
          <a:lstStyle/>
          <a:p>
            <a:r>
              <a:rPr lang="en-US" dirty="0"/>
              <a:t>After data cleaning…</a:t>
            </a:r>
          </a:p>
        </p:txBody>
      </p:sp>
      <p:graphicFrame>
        <p:nvGraphicFramePr>
          <p:cNvPr id="4" name="Table 3">
            <a:extLst>
              <a:ext uri="{FF2B5EF4-FFF2-40B4-BE49-F238E27FC236}">
                <a16:creationId xmlns:a16="http://schemas.microsoft.com/office/drawing/2014/main" id="{FD4FB652-CDBD-6D4A-93ED-D11FD1544AD9}"/>
              </a:ext>
            </a:extLst>
          </p:cNvPr>
          <p:cNvGraphicFramePr>
            <a:graphicFrameLocks noGrp="1"/>
          </p:cNvGraphicFramePr>
          <p:nvPr>
            <p:extLst>
              <p:ext uri="{D42A27DB-BD31-4B8C-83A1-F6EECF244321}">
                <p14:modId xmlns:p14="http://schemas.microsoft.com/office/powerpoint/2010/main" val="2359200394"/>
              </p:ext>
            </p:extLst>
          </p:nvPr>
        </p:nvGraphicFramePr>
        <p:xfrm>
          <a:off x="3562626" y="2608101"/>
          <a:ext cx="4064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6726267"/>
                    </a:ext>
                  </a:extLst>
                </a:gridCol>
              </a:tblGrid>
              <a:tr h="370840">
                <a:tc>
                  <a:txBody>
                    <a:bodyPr/>
                    <a:lstStyle/>
                    <a:p>
                      <a:pPr algn="ctr"/>
                      <a:r>
                        <a:rPr lang="en-US" dirty="0"/>
                        <a:t>Data Shape</a:t>
                      </a:r>
                    </a:p>
                  </a:txBody>
                  <a:tcPr/>
                </a:tc>
                <a:extLst>
                  <a:ext uri="{0D108BD9-81ED-4DB2-BD59-A6C34878D82A}">
                    <a16:rowId xmlns:a16="http://schemas.microsoft.com/office/drawing/2014/main" val="1123259319"/>
                  </a:ext>
                </a:extLst>
              </a:tr>
              <a:tr h="370840">
                <a:tc>
                  <a:txBody>
                    <a:bodyPr/>
                    <a:lstStyle/>
                    <a:p>
                      <a:pPr algn="ctr"/>
                      <a:r>
                        <a:rPr lang="en-US" dirty="0"/>
                        <a:t>(1949, 4)</a:t>
                      </a:r>
                    </a:p>
                  </a:txBody>
                  <a:tcPr/>
                </a:tc>
                <a:extLst>
                  <a:ext uri="{0D108BD9-81ED-4DB2-BD59-A6C34878D82A}">
                    <a16:rowId xmlns:a16="http://schemas.microsoft.com/office/drawing/2014/main" val="1242678773"/>
                  </a:ext>
                </a:extLst>
              </a:tr>
            </a:tbl>
          </a:graphicData>
        </a:graphic>
      </p:graphicFrame>
      <p:pic>
        <p:nvPicPr>
          <p:cNvPr id="5" name="Picture 4" descr="A screenshot of a cell phone&#10;&#10;Description automatically generated">
            <a:extLst>
              <a:ext uri="{FF2B5EF4-FFF2-40B4-BE49-F238E27FC236}">
                <a16:creationId xmlns:a16="http://schemas.microsoft.com/office/drawing/2014/main" id="{41982A79-10E1-D748-9C8D-D35F341F62A1}"/>
              </a:ext>
            </a:extLst>
          </p:cNvPr>
          <p:cNvPicPr>
            <a:picLocks noChangeAspect="1"/>
          </p:cNvPicPr>
          <p:nvPr/>
        </p:nvPicPr>
        <p:blipFill>
          <a:blip r:embed="rId2"/>
          <a:stretch>
            <a:fillRect/>
          </a:stretch>
        </p:blipFill>
        <p:spPr>
          <a:xfrm>
            <a:off x="439317" y="4001941"/>
            <a:ext cx="11308744" cy="1865944"/>
          </a:xfrm>
          <a:prstGeom prst="rect">
            <a:avLst/>
          </a:prstGeom>
        </p:spPr>
      </p:pic>
    </p:spTree>
    <p:extLst>
      <p:ext uri="{BB962C8B-B14F-4D97-AF65-F5344CB8AC3E}">
        <p14:creationId xmlns:p14="http://schemas.microsoft.com/office/powerpoint/2010/main" val="367198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CD3965-7576-4EBB-9FEA-0E73E2DB4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4B15F5-9B02-4280-9F50-172515BF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3A5BBF0-37C3-4339-BD51-F7A980A93B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305690D-8409-0942-80C0-4392F8058E91}"/>
              </a:ext>
            </a:extLst>
          </p:cNvPr>
          <p:cNvSpPr>
            <a:spLocks noGrp="1"/>
          </p:cNvSpPr>
          <p:nvPr>
            <p:ph type="title"/>
          </p:nvPr>
        </p:nvSpPr>
        <p:spPr>
          <a:xfrm>
            <a:off x="2895600" y="764373"/>
            <a:ext cx="8610600" cy="1293028"/>
          </a:xfrm>
        </p:spPr>
        <p:txBody>
          <a:bodyPr>
            <a:normAutofit/>
          </a:bodyPr>
          <a:lstStyle/>
          <a:p>
            <a:r>
              <a:rPr lang="en-US">
                <a:solidFill>
                  <a:schemeClr val="bg1"/>
                </a:solidFill>
              </a:rPr>
              <a:t>Exploratory Data Analysis</a:t>
            </a:r>
          </a:p>
        </p:txBody>
      </p:sp>
      <p:graphicFrame>
        <p:nvGraphicFramePr>
          <p:cNvPr id="4" name="Diagram 3">
            <a:extLst>
              <a:ext uri="{FF2B5EF4-FFF2-40B4-BE49-F238E27FC236}">
                <a16:creationId xmlns:a16="http://schemas.microsoft.com/office/drawing/2014/main" id="{39DDE0F3-F9E5-C947-8853-664A4DA95735}"/>
              </a:ext>
            </a:extLst>
          </p:cNvPr>
          <p:cNvGraphicFramePr/>
          <p:nvPr>
            <p:extLst>
              <p:ext uri="{D42A27DB-BD31-4B8C-83A1-F6EECF244321}">
                <p14:modId xmlns:p14="http://schemas.microsoft.com/office/powerpoint/2010/main" val="502916468"/>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1636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35662F-135A-0B4E-9F7C-217D30ECF4ED}"/>
              </a:ext>
            </a:extLst>
          </p:cNvPr>
          <p:cNvSpPr>
            <a:spLocks noGrp="1"/>
          </p:cNvSpPr>
          <p:nvPr>
            <p:ph idx="1"/>
          </p:nvPr>
        </p:nvSpPr>
        <p:spPr>
          <a:xfrm>
            <a:off x="357809" y="1510748"/>
            <a:ext cx="11148391" cy="4707937"/>
          </a:xfrm>
        </p:spPr>
        <p:txBody>
          <a:bodyPr>
            <a:normAutofit lnSpcReduction="10000"/>
          </a:bodyPr>
          <a:lstStyle/>
          <a:p>
            <a:r>
              <a:rPr lang="en-US" sz="1800" dirty="0"/>
              <a:t>SUBREDDIT 1: ADVICE</a:t>
            </a:r>
          </a:p>
          <a:p>
            <a:r>
              <a:rPr lang="en-US" sz="1800" dirty="0"/>
              <a:t>(</a:t>
            </a:r>
            <a:r>
              <a:rPr lang="en-US" sz="1800" dirty="0">
                <a:highlight>
                  <a:srgbClr val="00FFFF"/>
                </a:highlight>
              </a:rPr>
              <a:t>'just', 1275</a:t>
            </a:r>
            <a:r>
              <a:rPr lang="en-US" sz="1800" dirty="0"/>
              <a:t>), (</a:t>
            </a:r>
            <a:r>
              <a:rPr lang="en-US" sz="1800" dirty="0">
                <a:highlight>
                  <a:srgbClr val="00FFFF"/>
                </a:highlight>
              </a:rPr>
              <a:t>'like', 1208</a:t>
            </a:r>
            <a:r>
              <a:rPr lang="en-US" sz="1800" dirty="0"/>
              <a:t>), (</a:t>
            </a:r>
            <a:r>
              <a:rPr lang="en-US" sz="1800" dirty="0">
                <a:highlight>
                  <a:srgbClr val="00FFFF"/>
                </a:highlight>
              </a:rPr>
              <a:t>'</a:t>
            </a:r>
            <a:r>
              <a:rPr lang="en-US" sz="1800" dirty="0" err="1">
                <a:highlight>
                  <a:srgbClr val="00FFFF"/>
                </a:highlight>
              </a:rPr>
              <a:t>iâ</a:t>
            </a:r>
            <a:r>
              <a:rPr lang="en-US" sz="1800" dirty="0">
                <a:highlight>
                  <a:srgbClr val="00FFFF"/>
                </a:highlight>
              </a:rPr>
              <a:t>', 1079</a:t>
            </a:r>
            <a:r>
              <a:rPr lang="en-US" sz="1800" dirty="0"/>
              <a:t>), (</a:t>
            </a:r>
            <a:r>
              <a:rPr lang="en-US" sz="1800" dirty="0">
                <a:highlight>
                  <a:srgbClr val="00FFFF"/>
                </a:highlight>
              </a:rPr>
              <a:t>'know', 928</a:t>
            </a:r>
            <a:r>
              <a:rPr lang="en-US" sz="1800" dirty="0"/>
              <a:t>), (</a:t>
            </a:r>
            <a:r>
              <a:rPr lang="en-US" sz="1800" dirty="0">
                <a:highlight>
                  <a:srgbClr val="00FFFF"/>
                </a:highlight>
              </a:rPr>
              <a:t>'want', 793</a:t>
            </a:r>
            <a:r>
              <a:rPr lang="en-US" sz="1800" dirty="0"/>
              <a:t>), (</a:t>
            </a:r>
            <a:r>
              <a:rPr lang="en-US" sz="1800" dirty="0">
                <a:highlight>
                  <a:srgbClr val="00FFFF"/>
                </a:highlight>
              </a:rPr>
              <a:t>'really', 765</a:t>
            </a:r>
            <a:r>
              <a:rPr lang="en-US" sz="1800" dirty="0"/>
              <a:t>), (</a:t>
            </a:r>
            <a:r>
              <a:rPr lang="en-US" sz="1800" dirty="0">
                <a:highlight>
                  <a:srgbClr val="00FFFF"/>
                </a:highlight>
              </a:rPr>
              <a:t>'time', 732</a:t>
            </a:r>
            <a:r>
              <a:rPr lang="en-US" sz="1800" dirty="0"/>
              <a:t>), (</a:t>
            </a:r>
            <a:r>
              <a:rPr lang="en-US" sz="1800" dirty="0">
                <a:highlight>
                  <a:srgbClr val="00FFFF"/>
                </a:highlight>
              </a:rPr>
              <a:t>'ve</a:t>
            </a:r>
            <a:r>
              <a:rPr lang="en-US" sz="1800" dirty="0"/>
              <a:t>', </a:t>
            </a:r>
            <a:r>
              <a:rPr lang="en-US" sz="1800" dirty="0">
                <a:highlight>
                  <a:srgbClr val="00FFFF"/>
                </a:highlight>
              </a:rPr>
              <a:t>662</a:t>
            </a:r>
            <a:r>
              <a:rPr lang="en-US" sz="1800" dirty="0"/>
              <a:t>), ('feel', 587), (</a:t>
            </a:r>
            <a:r>
              <a:rPr lang="en-US" sz="1800" dirty="0">
                <a:highlight>
                  <a:srgbClr val="00FFFF"/>
                </a:highlight>
              </a:rPr>
              <a:t>'friends', 565</a:t>
            </a:r>
            <a:r>
              <a:rPr lang="en-US" sz="1800" dirty="0"/>
              <a:t>), ('</a:t>
            </a:r>
            <a:r>
              <a:rPr lang="en-US" sz="1800" dirty="0">
                <a:highlight>
                  <a:srgbClr val="00FFFF"/>
                </a:highlight>
              </a:rPr>
              <a:t>don', 561</a:t>
            </a:r>
            <a:r>
              <a:rPr lang="en-US" sz="1800" dirty="0"/>
              <a:t>), (</a:t>
            </a:r>
            <a:r>
              <a:rPr lang="en-US" sz="1800" dirty="0">
                <a:highlight>
                  <a:srgbClr val="00FFFF"/>
                </a:highlight>
              </a:rPr>
              <a:t>'school', 521</a:t>
            </a:r>
            <a:r>
              <a:rPr lang="en-US" sz="1800" dirty="0"/>
              <a:t>), (</a:t>
            </a:r>
            <a:r>
              <a:rPr lang="en-US" sz="1800" dirty="0">
                <a:highlight>
                  <a:srgbClr val="00FFFF"/>
                </a:highlight>
              </a:rPr>
              <a:t>'said', 493</a:t>
            </a:r>
            <a:r>
              <a:rPr lang="en-US" sz="1800" dirty="0"/>
              <a:t>), (</a:t>
            </a:r>
            <a:r>
              <a:rPr lang="en-US" sz="1800" dirty="0">
                <a:highlight>
                  <a:srgbClr val="00FFFF"/>
                </a:highlight>
              </a:rPr>
              <a:t>'going', 450</a:t>
            </a:r>
            <a:r>
              <a:rPr lang="en-US" sz="1800" dirty="0"/>
              <a:t>), (</a:t>
            </a:r>
            <a:r>
              <a:rPr lang="en-US" sz="1800" dirty="0">
                <a:highlight>
                  <a:srgbClr val="00FFFF"/>
                </a:highlight>
              </a:rPr>
              <a:t>'friend', 439</a:t>
            </a:r>
            <a:r>
              <a:rPr lang="en-US" sz="1800" dirty="0"/>
              <a:t>), (</a:t>
            </a:r>
            <a:r>
              <a:rPr lang="en-US" sz="1800" dirty="0">
                <a:highlight>
                  <a:srgbClr val="00FFFF"/>
                </a:highlight>
              </a:rPr>
              <a:t>'told', 421</a:t>
            </a:r>
            <a:r>
              <a:rPr lang="en-US" sz="1800" dirty="0"/>
              <a:t>), (</a:t>
            </a:r>
            <a:r>
              <a:rPr lang="en-US" sz="1800" dirty="0">
                <a:highlight>
                  <a:srgbClr val="00FFFF"/>
                </a:highlight>
              </a:rPr>
              <a:t>'work', 412</a:t>
            </a:r>
            <a:r>
              <a:rPr lang="en-US" sz="1800" dirty="0"/>
              <a:t>), (</a:t>
            </a:r>
            <a:r>
              <a:rPr lang="en-US" sz="1800" dirty="0">
                <a:highlight>
                  <a:srgbClr val="00FFFF"/>
                </a:highlight>
              </a:rPr>
              <a:t>'help', 405</a:t>
            </a:r>
            <a:r>
              <a:rPr lang="en-US" sz="1800" dirty="0"/>
              <a:t>), ('people', 401), (</a:t>
            </a:r>
            <a:r>
              <a:rPr lang="en-US" sz="1800" dirty="0">
                <a:highlight>
                  <a:srgbClr val="00FFFF"/>
                </a:highlight>
              </a:rPr>
              <a:t>'think', 385</a:t>
            </a:r>
            <a:r>
              <a:rPr lang="en-US" sz="1800" dirty="0"/>
              <a:t>), </a:t>
            </a:r>
            <a:r>
              <a:rPr lang="en-US" sz="1800" dirty="0">
                <a:highlight>
                  <a:srgbClr val="00FFFF"/>
                </a:highlight>
              </a:rPr>
              <a:t>('got', 379</a:t>
            </a:r>
            <a:r>
              <a:rPr lang="en-US" sz="1800" dirty="0"/>
              <a:t>), ('things', 376), (</a:t>
            </a:r>
            <a:r>
              <a:rPr lang="en-US" sz="1800" dirty="0">
                <a:highlight>
                  <a:srgbClr val="00FFFF"/>
                </a:highlight>
              </a:rPr>
              <a:t>'advice', 372</a:t>
            </a:r>
            <a:r>
              <a:rPr lang="en-US" sz="1800" dirty="0"/>
              <a:t>), (</a:t>
            </a:r>
            <a:r>
              <a:rPr lang="en-US" sz="1800" dirty="0">
                <a:highlight>
                  <a:srgbClr val="00FFFF"/>
                </a:highlight>
              </a:rPr>
              <a:t>'life', 356</a:t>
            </a:r>
            <a:r>
              <a:rPr lang="en-US" sz="1800" dirty="0"/>
              <a:t>), (</a:t>
            </a:r>
            <a:r>
              <a:rPr lang="en-US" sz="1800" dirty="0">
                <a:highlight>
                  <a:srgbClr val="FF0000"/>
                </a:highlight>
              </a:rPr>
              <a:t>'job', 355</a:t>
            </a:r>
            <a:r>
              <a:rPr lang="en-US" sz="1800" dirty="0"/>
              <a:t>), (</a:t>
            </a:r>
            <a:r>
              <a:rPr lang="en-US" sz="1800" dirty="0">
                <a:highlight>
                  <a:srgbClr val="00FFFF"/>
                </a:highlight>
              </a:rPr>
              <a:t>'year', 348</a:t>
            </a:r>
            <a:r>
              <a:rPr lang="en-US" sz="1800" dirty="0"/>
              <a:t>), (</a:t>
            </a:r>
            <a:r>
              <a:rPr lang="en-US" sz="1800" dirty="0">
                <a:highlight>
                  <a:srgbClr val="00FFFF"/>
                </a:highlight>
              </a:rPr>
              <a:t>'need', 326</a:t>
            </a:r>
            <a:r>
              <a:rPr lang="en-US" sz="1800" dirty="0"/>
              <a:t>), (</a:t>
            </a:r>
            <a:r>
              <a:rPr lang="en-US" sz="1800" dirty="0">
                <a:highlight>
                  <a:srgbClr val="00FFFF"/>
                </a:highlight>
              </a:rPr>
              <a:t>'years', 322</a:t>
            </a:r>
            <a:r>
              <a:rPr lang="en-US" sz="1800" dirty="0"/>
              <a:t>), (</a:t>
            </a:r>
            <a:r>
              <a:rPr lang="en-US" sz="1800" dirty="0">
                <a:highlight>
                  <a:srgbClr val="00FFFF"/>
                </a:highlight>
              </a:rPr>
              <a:t>'make', 319</a:t>
            </a:r>
            <a:r>
              <a:rPr lang="en-US" sz="1800" dirty="0"/>
              <a:t>), (</a:t>
            </a:r>
            <a:r>
              <a:rPr lang="en-US" sz="1800" dirty="0">
                <a:highlight>
                  <a:srgbClr val="00FFFF"/>
                </a:highlight>
              </a:rPr>
              <a:t>'day', 319</a:t>
            </a:r>
            <a:r>
              <a:rPr lang="en-US" sz="1800" dirty="0"/>
              <a:t>), ('lot', 308), (</a:t>
            </a:r>
            <a:r>
              <a:rPr lang="en-US" sz="1800" dirty="0">
                <a:highlight>
                  <a:srgbClr val="00FFFF"/>
                </a:highlight>
              </a:rPr>
              <a:t>'way', 292</a:t>
            </a:r>
            <a:r>
              <a:rPr lang="en-US" sz="1800" dirty="0"/>
              <a:t>), (</a:t>
            </a:r>
            <a:r>
              <a:rPr lang="en-US" sz="1800" dirty="0">
                <a:highlight>
                  <a:srgbClr val="00FFFF"/>
                </a:highlight>
              </a:rPr>
              <a:t>'good', 274</a:t>
            </a:r>
            <a:r>
              <a:rPr lang="en-US" sz="1800" dirty="0"/>
              <a:t>), (</a:t>
            </a:r>
            <a:r>
              <a:rPr lang="en-US" sz="1800" dirty="0">
                <a:highlight>
                  <a:srgbClr val="00FFFF"/>
                </a:highlight>
              </a:rPr>
              <a:t>'tell', 273</a:t>
            </a:r>
            <a:r>
              <a:rPr lang="en-US" sz="1800" dirty="0"/>
              <a:t>), ('started', 264), ('talk', 259), ('did', 259), (</a:t>
            </a:r>
            <a:r>
              <a:rPr lang="en-US" sz="1800" dirty="0">
                <a:highlight>
                  <a:srgbClr val="00FFFF"/>
                </a:highlight>
              </a:rPr>
              <a:t>'girl', 254</a:t>
            </a:r>
            <a:r>
              <a:rPr lang="en-US" sz="1800" dirty="0"/>
              <a:t>), (</a:t>
            </a:r>
            <a:r>
              <a:rPr lang="en-US" sz="1800" dirty="0">
                <a:highlight>
                  <a:srgbClr val="00FFFF"/>
                </a:highlight>
              </a:rPr>
              <a:t>'say', 251</a:t>
            </a:r>
            <a:r>
              <a:rPr lang="en-US" sz="1800" dirty="0"/>
              <a:t>), (</a:t>
            </a:r>
            <a:r>
              <a:rPr lang="en-US" sz="1800" dirty="0">
                <a:highlight>
                  <a:srgbClr val="FF0000"/>
                </a:highlight>
              </a:rPr>
              <a:t>'parents', 241</a:t>
            </a:r>
            <a:r>
              <a:rPr lang="en-US" sz="1800" dirty="0"/>
              <a:t>), (</a:t>
            </a:r>
            <a:r>
              <a:rPr lang="en-US" sz="1800" dirty="0">
                <a:highlight>
                  <a:srgbClr val="FF0000"/>
                </a:highlight>
              </a:rPr>
              <a:t>'family', 233</a:t>
            </a:r>
            <a:r>
              <a:rPr lang="en-US" sz="1800" dirty="0"/>
              <a:t>), ('best', 224), ('went', 223), ('house', 221), (</a:t>
            </a:r>
            <a:r>
              <a:rPr lang="en-US" sz="1800" dirty="0">
                <a:highlight>
                  <a:srgbClr val="00FFFF"/>
                </a:highlight>
              </a:rPr>
              <a:t>'getting', 218</a:t>
            </a:r>
            <a:r>
              <a:rPr lang="en-US" sz="1800" dirty="0"/>
              <a:t>), (</a:t>
            </a:r>
            <a:r>
              <a:rPr lang="en-US" sz="1800" dirty="0">
                <a:highlight>
                  <a:srgbClr val="FF0000"/>
                </a:highlight>
              </a:rPr>
              <a:t>'love', 216</a:t>
            </a:r>
            <a:r>
              <a:rPr lang="en-US" sz="1800" dirty="0"/>
              <a:t>), ('away', 216)</a:t>
            </a:r>
          </a:p>
          <a:p>
            <a:endParaRPr lang="en-US" sz="1800" dirty="0"/>
          </a:p>
          <a:p>
            <a:r>
              <a:rPr lang="en-US" sz="1800" dirty="0"/>
              <a:t>SUBREDDIT 0: SHITTYADVICE</a:t>
            </a:r>
          </a:p>
          <a:p>
            <a:r>
              <a:rPr lang="en-US" sz="1800" dirty="0"/>
              <a:t>(</a:t>
            </a:r>
            <a:r>
              <a:rPr lang="en-US" sz="1800" dirty="0">
                <a:highlight>
                  <a:srgbClr val="00FFFF"/>
                </a:highlight>
              </a:rPr>
              <a:t>'just', 127</a:t>
            </a:r>
            <a:r>
              <a:rPr lang="en-US" sz="1800" dirty="0"/>
              <a:t>), (</a:t>
            </a:r>
            <a:r>
              <a:rPr lang="en-US" sz="1800" dirty="0">
                <a:highlight>
                  <a:srgbClr val="00FFFF"/>
                </a:highlight>
              </a:rPr>
              <a:t>'want', 109</a:t>
            </a:r>
            <a:r>
              <a:rPr lang="en-US" sz="1800" dirty="0"/>
              <a:t>), (</a:t>
            </a:r>
            <a:r>
              <a:rPr lang="en-US" sz="1800" dirty="0">
                <a:highlight>
                  <a:srgbClr val="00FFFF"/>
                </a:highlight>
              </a:rPr>
              <a:t>'help', 86</a:t>
            </a:r>
            <a:r>
              <a:rPr lang="en-US" sz="1800" dirty="0"/>
              <a:t>), (</a:t>
            </a:r>
            <a:r>
              <a:rPr lang="en-US" sz="1800" dirty="0">
                <a:highlight>
                  <a:srgbClr val="00FFFF"/>
                </a:highlight>
              </a:rPr>
              <a:t>'like', 81</a:t>
            </a:r>
            <a:r>
              <a:rPr lang="en-US" sz="1800" dirty="0"/>
              <a:t>), (</a:t>
            </a:r>
            <a:r>
              <a:rPr lang="en-US" sz="1800" dirty="0">
                <a:highlight>
                  <a:srgbClr val="00FFFF"/>
                </a:highlight>
              </a:rPr>
              <a:t>'don', 76</a:t>
            </a:r>
            <a:r>
              <a:rPr lang="en-US" sz="1800" dirty="0"/>
              <a:t>), </a:t>
            </a:r>
            <a:r>
              <a:rPr lang="en-US" sz="1800" dirty="0">
                <a:highlight>
                  <a:srgbClr val="00FFFF"/>
                </a:highlight>
              </a:rPr>
              <a:t>('really', 76</a:t>
            </a:r>
            <a:r>
              <a:rPr lang="en-US" sz="1800" dirty="0"/>
              <a:t>), (</a:t>
            </a:r>
            <a:r>
              <a:rPr lang="en-US" sz="1800" dirty="0">
                <a:highlight>
                  <a:srgbClr val="00FFFF"/>
                </a:highlight>
              </a:rPr>
              <a:t>'need', 75</a:t>
            </a:r>
            <a:r>
              <a:rPr lang="en-US" sz="1800" dirty="0"/>
              <a:t>), (</a:t>
            </a:r>
            <a:r>
              <a:rPr lang="en-US" sz="1800" dirty="0">
                <a:highlight>
                  <a:srgbClr val="00FFFF"/>
                </a:highlight>
              </a:rPr>
              <a:t>'</a:t>
            </a:r>
            <a:r>
              <a:rPr lang="en-US" sz="1800" dirty="0" err="1">
                <a:highlight>
                  <a:srgbClr val="00FFFF"/>
                </a:highlight>
              </a:rPr>
              <a:t>iâ</a:t>
            </a:r>
            <a:r>
              <a:rPr lang="en-US" sz="1800" dirty="0">
                <a:highlight>
                  <a:srgbClr val="00FFFF"/>
                </a:highlight>
              </a:rPr>
              <a:t>', 74), </a:t>
            </a:r>
            <a:r>
              <a:rPr lang="en-US" sz="1800" dirty="0"/>
              <a:t>(</a:t>
            </a:r>
            <a:r>
              <a:rPr lang="en-US" sz="1800" dirty="0">
                <a:highlight>
                  <a:srgbClr val="00FFFF"/>
                </a:highlight>
              </a:rPr>
              <a:t>'know', 73</a:t>
            </a:r>
            <a:r>
              <a:rPr lang="en-US" sz="1800" dirty="0"/>
              <a:t>), ('best', 72), (</a:t>
            </a:r>
            <a:r>
              <a:rPr lang="en-US" sz="1800" dirty="0">
                <a:highlight>
                  <a:srgbClr val="00FFFF"/>
                </a:highlight>
              </a:rPr>
              <a:t>'make', 71</a:t>
            </a:r>
            <a:r>
              <a:rPr lang="en-US" sz="1800" dirty="0"/>
              <a:t>), (</a:t>
            </a:r>
            <a:r>
              <a:rPr lang="en-US" sz="1800" dirty="0">
                <a:highlight>
                  <a:srgbClr val="00FFFF"/>
                </a:highlight>
              </a:rPr>
              <a:t>'way', 59</a:t>
            </a:r>
            <a:r>
              <a:rPr lang="en-US" sz="1800" dirty="0"/>
              <a:t>), (</a:t>
            </a:r>
            <a:r>
              <a:rPr lang="en-US" sz="1800" dirty="0">
                <a:highlight>
                  <a:srgbClr val="00FFFF"/>
                </a:highlight>
              </a:rPr>
              <a:t>'advice', 55</a:t>
            </a:r>
            <a:r>
              <a:rPr lang="en-US" sz="1800" dirty="0"/>
              <a:t>), (</a:t>
            </a:r>
            <a:r>
              <a:rPr lang="en-US" sz="1800" dirty="0">
                <a:highlight>
                  <a:srgbClr val="00FFFF"/>
                </a:highlight>
              </a:rPr>
              <a:t>'think', 54</a:t>
            </a:r>
            <a:r>
              <a:rPr lang="en-US" sz="1800" dirty="0"/>
              <a:t>), (</a:t>
            </a:r>
            <a:r>
              <a:rPr lang="en-US" sz="1800" dirty="0">
                <a:highlight>
                  <a:srgbClr val="00FFFF"/>
                </a:highlight>
              </a:rPr>
              <a:t>'ve', 54</a:t>
            </a:r>
            <a:r>
              <a:rPr lang="en-US" sz="1800" dirty="0"/>
              <a:t>), (</a:t>
            </a:r>
            <a:r>
              <a:rPr lang="en-US" sz="1800" dirty="0">
                <a:highlight>
                  <a:srgbClr val="FF0000"/>
                </a:highlight>
              </a:rPr>
              <a:t>'wife', 54</a:t>
            </a:r>
            <a:r>
              <a:rPr lang="en-US" sz="1800" dirty="0"/>
              <a:t>), (</a:t>
            </a:r>
            <a:r>
              <a:rPr lang="en-US" sz="1800" dirty="0">
                <a:highlight>
                  <a:srgbClr val="00FFFF"/>
                </a:highlight>
              </a:rPr>
              <a:t>'time', 53</a:t>
            </a:r>
            <a:r>
              <a:rPr lang="en-US" sz="1800" dirty="0"/>
              <a:t>), (</a:t>
            </a:r>
            <a:r>
              <a:rPr lang="en-US" sz="1800" dirty="0">
                <a:highlight>
                  <a:srgbClr val="00FFFF"/>
                </a:highlight>
              </a:rPr>
              <a:t>'got', 50</a:t>
            </a:r>
            <a:r>
              <a:rPr lang="en-US" sz="1800" dirty="0"/>
              <a:t>), ('people', 49), (</a:t>
            </a:r>
            <a:r>
              <a:rPr lang="en-US" sz="1800" dirty="0">
                <a:highlight>
                  <a:srgbClr val="00FFFF"/>
                </a:highlight>
              </a:rPr>
              <a:t>'work', 47</a:t>
            </a:r>
            <a:r>
              <a:rPr lang="en-US" sz="1800" dirty="0"/>
              <a:t>), </a:t>
            </a:r>
            <a:r>
              <a:rPr lang="en-US" sz="1800" dirty="0">
                <a:highlight>
                  <a:srgbClr val="00FFFF"/>
                </a:highlight>
              </a:rPr>
              <a:t>('day', 46</a:t>
            </a:r>
            <a:r>
              <a:rPr lang="en-US" sz="1800" dirty="0"/>
              <a:t>), </a:t>
            </a:r>
            <a:r>
              <a:rPr lang="en-US" sz="1800" dirty="0">
                <a:highlight>
                  <a:srgbClr val="00FFFF"/>
                </a:highlight>
              </a:rPr>
              <a:t>('told', 44</a:t>
            </a:r>
            <a:r>
              <a:rPr lang="en-US" sz="1800" dirty="0"/>
              <a:t>), (</a:t>
            </a:r>
            <a:r>
              <a:rPr lang="en-US" sz="1800" dirty="0">
                <a:highlight>
                  <a:srgbClr val="00FFFF"/>
                </a:highlight>
              </a:rPr>
              <a:t>'good', 40</a:t>
            </a:r>
            <a:r>
              <a:rPr lang="en-US" sz="1800" dirty="0"/>
              <a:t>), (</a:t>
            </a:r>
            <a:r>
              <a:rPr lang="en-US" sz="1800" dirty="0">
                <a:highlight>
                  <a:srgbClr val="00FFFF"/>
                </a:highlight>
              </a:rPr>
              <a:t>'going', 38</a:t>
            </a:r>
            <a:r>
              <a:rPr lang="en-US" sz="1800" dirty="0"/>
              <a:t>), ('stop', 38), (</a:t>
            </a:r>
            <a:r>
              <a:rPr lang="en-US" sz="1800" dirty="0">
                <a:highlight>
                  <a:srgbClr val="00FFFF"/>
                </a:highlight>
              </a:rPr>
              <a:t>'girl', 37</a:t>
            </a:r>
            <a:r>
              <a:rPr lang="en-US" sz="1800" dirty="0"/>
              <a:t>), (</a:t>
            </a:r>
            <a:r>
              <a:rPr lang="en-US" sz="1800" dirty="0">
                <a:highlight>
                  <a:srgbClr val="FF0000"/>
                </a:highlight>
              </a:rPr>
              <a:t>'money', 36</a:t>
            </a:r>
            <a:r>
              <a:rPr lang="en-US" sz="1800" dirty="0"/>
              <a:t>), (</a:t>
            </a:r>
            <a:r>
              <a:rPr lang="en-US" sz="1800" dirty="0">
                <a:highlight>
                  <a:srgbClr val="FF0000"/>
                </a:highlight>
              </a:rPr>
              <a:t>'girlfriend', 36</a:t>
            </a:r>
            <a:r>
              <a:rPr lang="en-US" sz="1800" dirty="0"/>
              <a:t>), (</a:t>
            </a:r>
            <a:r>
              <a:rPr lang="en-US" sz="1800" dirty="0">
                <a:highlight>
                  <a:srgbClr val="00FFFF"/>
                </a:highlight>
              </a:rPr>
              <a:t>'tell', 34</a:t>
            </a:r>
            <a:r>
              <a:rPr lang="en-US" sz="1800" dirty="0"/>
              <a:t>), ('new', 33), ('reddit', 33), </a:t>
            </a:r>
            <a:r>
              <a:rPr lang="en-US" sz="1800" dirty="0">
                <a:highlight>
                  <a:srgbClr val="00FFFF"/>
                </a:highlight>
              </a:rPr>
              <a:t>('getting', 32</a:t>
            </a:r>
            <a:r>
              <a:rPr lang="en-US" sz="1800" dirty="0"/>
              <a:t>), ('does', 32), (</a:t>
            </a:r>
            <a:r>
              <a:rPr lang="en-US" sz="1800" dirty="0">
                <a:highlight>
                  <a:srgbClr val="FF0000"/>
                </a:highlight>
              </a:rPr>
              <a:t>'cat', 31</a:t>
            </a:r>
            <a:r>
              <a:rPr lang="en-US" sz="1800" dirty="0"/>
              <a:t>), ('guy', 31), (</a:t>
            </a:r>
            <a:r>
              <a:rPr lang="en-US" sz="1800" dirty="0">
                <a:highlight>
                  <a:srgbClr val="00FFFF"/>
                </a:highlight>
              </a:rPr>
              <a:t>'life', 31</a:t>
            </a:r>
            <a:r>
              <a:rPr lang="en-US" sz="1800" dirty="0"/>
              <a:t>), (</a:t>
            </a:r>
            <a:r>
              <a:rPr lang="en-US" sz="1800" dirty="0">
                <a:highlight>
                  <a:srgbClr val="00FFFF"/>
                </a:highlight>
              </a:rPr>
              <a:t>'friend', 28</a:t>
            </a:r>
            <a:r>
              <a:rPr lang="en-US" sz="1800" dirty="0"/>
              <a:t>), (</a:t>
            </a:r>
            <a:r>
              <a:rPr lang="en-US" sz="1800" dirty="0">
                <a:highlight>
                  <a:srgbClr val="00FFFF"/>
                </a:highlight>
              </a:rPr>
              <a:t>'year', 27</a:t>
            </a:r>
            <a:r>
              <a:rPr lang="en-US" sz="1800" dirty="0"/>
              <a:t>), ('right', 27), (</a:t>
            </a:r>
            <a:r>
              <a:rPr lang="en-US" sz="1800" dirty="0">
                <a:highlight>
                  <a:srgbClr val="00FFFF"/>
                </a:highlight>
              </a:rPr>
              <a:t>'said', 27</a:t>
            </a:r>
            <a:r>
              <a:rPr lang="en-US" sz="1800" dirty="0"/>
              <a:t>), (</a:t>
            </a:r>
            <a:r>
              <a:rPr lang="en-US" sz="1800" dirty="0">
                <a:highlight>
                  <a:srgbClr val="00FFFF"/>
                </a:highlight>
              </a:rPr>
              <a:t>'school', 27</a:t>
            </a:r>
            <a:r>
              <a:rPr lang="en-US" sz="1800" dirty="0"/>
              <a:t>), (</a:t>
            </a:r>
            <a:r>
              <a:rPr lang="en-US" sz="1800" dirty="0">
                <a:highlight>
                  <a:srgbClr val="FF0000"/>
                </a:highlight>
              </a:rPr>
              <a:t>'sex', 26</a:t>
            </a:r>
            <a:r>
              <a:rPr lang="en-US" sz="1800" dirty="0"/>
              <a:t>), (</a:t>
            </a:r>
            <a:r>
              <a:rPr lang="en-US" sz="1800" dirty="0">
                <a:highlight>
                  <a:srgbClr val="00FFFF"/>
                </a:highlight>
              </a:rPr>
              <a:t>'says', 26</a:t>
            </a:r>
            <a:r>
              <a:rPr lang="en-US" sz="1800" dirty="0"/>
              <a:t>), (</a:t>
            </a:r>
            <a:r>
              <a:rPr lang="en-US" sz="1800" dirty="0">
                <a:highlight>
                  <a:srgbClr val="00FFFF"/>
                </a:highlight>
              </a:rPr>
              <a:t>'say', 26</a:t>
            </a:r>
            <a:r>
              <a:rPr lang="en-US" sz="1800" dirty="0"/>
              <a:t>), ('old', 25), ('having', 25), (</a:t>
            </a:r>
            <a:r>
              <a:rPr lang="en-US" sz="1800" dirty="0">
                <a:highlight>
                  <a:srgbClr val="FF0000"/>
                </a:highlight>
              </a:rPr>
              <a:t>'shit', 25</a:t>
            </a:r>
            <a:r>
              <a:rPr lang="en-US" sz="1800" dirty="0"/>
              <a:t>), ('sure', 25), ('things', 25)</a:t>
            </a:r>
          </a:p>
        </p:txBody>
      </p:sp>
      <p:sp>
        <p:nvSpPr>
          <p:cNvPr id="4" name="Rectangle 3">
            <a:extLst>
              <a:ext uri="{FF2B5EF4-FFF2-40B4-BE49-F238E27FC236}">
                <a16:creationId xmlns:a16="http://schemas.microsoft.com/office/drawing/2014/main" id="{EAB79458-A299-BD4D-B154-4F0BAD59AB6B}"/>
              </a:ext>
            </a:extLst>
          </p:cNvPr>
          <p:cNvSpPr/>
          <p:nvPr/>
        </p:nvSpPr>
        <p:spPr>
          <a:xfrm>
            <a:off x="4131495" y="6034019"/>
            <a:ext cx="2994731" cy="369332"/>
          </a:xfrm>
          <a:prstGeom prst="rect">
            <a:avLst/>
          </a:prstGeom>
        </p:spPr>
        <p:txBody>
          <a:bodyPr wrap="none">
            <a:spAutoFit/>
          </a:bodyPr>
          <a:lstStyle/>
          <a:p>
            <a:r>
              <a:rPr lang="en-US" b="1" u="sng" dirty="0"/>
              <a:t>Not counting ‘</a:t>
            </a:r>
            <a:r>
              <a:rPr lang="en-US" b="1" u="sng" dirty="0" err="1"/>
              <a:t>stop_words</a:t>
            </a:r>
            <a:endParaRPr lang="en-US" dirty="0"/>
          </a:p>
        </p:txBody>
      </p:sp>
    </p:spTree>
    <p:extLst>
      <p:ext uri="{BB962C8B-B14F-4D97-AF65-F5344CB8AC3E}">
        <p14:creationId xmlns:p14="http://schemas.microsoft.com/office/powerpoint/2010/main" val="3560849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6D54-FE75-3E48-9AEC-56869F5F386D}"/>
              </a:ext>
            </a:extLst>
          </p:cNvPr>
          <p:cNvSpPr>
            <a:spLocks noGrp="1"/>
          </p:cNvSpPr>
          <p:nvPr>
            <p:ph type="title"/>
          </p:nvPr>
        </p:nvSpPr>
        <p:spPr/>
        <p:txBody>
          <a:bodyPr/>
          <a:lstStyle/>
          <a:p>
            <a:r>
              <a:rPr lang="en-US" dirty="0"/>
              <a:t>The Models Used</a:t>
            </a:r>
          </a:p>
        </p:txBody>
      </p:sp>
      <p:sp>
        <p:nvSpPr>
          <p:cNvPr id="3" name="Content Placeholder 2">
            <a:extLst>
              <a:ext uri="{FF2B5EF4-FFF2-40B4-BE49-F238E27FC236}">
                <a16:creationId xmlns:a16="http://schemas.microsoft.com/office/drawing/2014/main" id="{CF3DB0A2-CCD6-2E4D-9546-F9ED04802D6E}"/>
              </a:ext>
            </a:extLst>
          </p:cNvPr>
          <p:cNvSpPr>
            <a:spLocks noGrp="1"/>
          </p:cNvSpPr>
          <p:nvPr>
            <p:ph idx="1"/>
          </p:nvPr>
        </p:nvSpPr>
        <p:spPr/>
        <p:txBody>
          <a:bodyPr>
            <a:normAutofit lnSpcReduction="10000"/>
          </a:bodyPr>
          <a:lstStyle/>
          <a:p>
            <a:pPr>
              <a:buFont typeface="Wingdings" pitchFamily="2" charset="2"/>
              <a:buChar char="ü"/>
            </a:pPr>
            <a:r>
              <a:rPr lang="en-US" b="1" dirty="0" err="1"/>
              <a:t>Cvec</a:t>
            </a:r>
            <a:r>
              <a:rPr lang="en-US" b="1" dirty="0"/>
              <a:t> </a:t>
            </a:r>
          </a:p>
          <a:p>
            <a:pPr>
              <a:buFont typeface="Wingdings" pitchFamily="2" charset="2"/>
              <a:buChar char="ü"/>
            </a:pPr>
            <a:r>
              <a:rPr lang="en-US" b="1" dirty="0" err="1"/>
              <a:t>Tvec</a:t>
            </a:r>
            <a:endParaRPr lang="en-US" b="1" dirty="0"/>
          </a:p>
          <a:p>
            <a:pPr>
              <a:buFont typeface="Wingdings" pitchFamily="2" charset="2"/>
              <a:buChar char="ü"/>
            </a:pPr>
            <a:r>
              <a:rPr lang="en-US" b="1" dirty="0" err="1"/>
              <a:t>Gridsearch</a:t>
            </a:r>
            <a:r>
              <a:rPr lang="en-US" b="1" dirty="0"/>
              <a:t> </a:t>
            </a:r>
            <a:r>
              <a:rPr lang="en-US" b="1" dirty="0" err="1"/>
              <a:t>Cvec</a:t>
            </a:r>
            <a:endParaRPr lang="en-US" b="1" dirty="0"/>
          </a:p>
          <a:p>
            <a:pPr>
              <a:buFont typeface="Wingdings" pitchFamily="2" charset="2"/>
              <a:buChar char="ü"/>
            </a:pPr>
            <a:r>
              <a:rPr lang="en-US" b="1" dirty="0" err="1"/>
              <a:t>Gridsearch</a:t>
            </a:r>
            <a:r>
              <a:rPr lang="en-US" b="1" dirty="0"/>
              <a:t> </a:t>
            </a:r>
            <a:r>
              <a:rPr lang="en-US" b="1" dirty="0" err="1"/>
              <a:t>Tvec</a:t>
            </a:r>
            <a:endParaRPr lang="en-US" b="1" dirty="0"/>
          </a:p>
          <a:p>
            <a:pPr>
              <a:buFont typeface="Wingdings" pitchFamily="2" charset="2"/>
              <a:buChar char="ü"/>
            </a:pPr>
            <a:r>
              <a:rPr lang="en-US" b="1" dirty="0"/>
              <a:t>Decision Trees </a:t>
            </a:r>
            <a:r>
              <a:rPr lang="en-US" b="1" dirty="0" err="1"/>
              <a:t>Cvec</a:t>
            </a:r>
            <a:endParaRPr lang="en-US" b="1" dirty="0"/>
          </a:p>
          <a:p>
            <a:pPr>
              <a:buFont typeface="Wingdings" pitchFamily="2" charset="2"/>
              <a:buChar char="ü"/>
            </a:pPr>
            <a:r>
              <a:rPr lang="en-US" b="1" dirty="0"/>
              <a:t>Decision Trees </a:t>
            </a:r>
            <a:r>
              <a:rPr lang="en-US" b="1" dirty="0" err="1"/>
              <a:t>Tvec</a:t>
            </a:r>
            <a:endParaRPr lang="en-US" b="1" dirty="0"/>
          </a:p>
          <a:p>
            <a:pPr>
              <a:buFont typeface="Wingdings" pitchFamily="2" charset="2"/>
              <a:buChar char="ü"/>
            </a:pPr>
            <a:r>
              <a:rPr lang="en-US" b="1" dirty="0"/>
              <a:t>Decision Trees </a:t>
            </a:r>
            <a:r>
              <a:rPr lang="en-US" b="1" dirty="0" err="1"/>
              <a:t>Gridsearch</a:t>
            </a:r>
            <a:r>
              <a:rPr lang="en-US" b="1" dirty="0"/>
              <a:t> </a:t>
            </a:r>
            <a:r>
              <a:rPr lang="en-US" b="1" dirty="0" err="1"/>
              <a:t>Cvec</a:t>
            </a:r>
            <a:endParaRPr lang="en-US" b="1" dirty="0"/>
          </a:p>
          <a:p>
            <a:pPr>
              <a:buFont typeface="Wingdings" pitchFamily="2" charset="2"/>
              <a:buChar char="ü"/>
            </a:pPr>
            <a:r>
              <a:rPr lang="en-US" b="1" dirty="0"/>
              <a:t>Decision Trees </a:t>
            </a:r>
            <a:r>
              <a:rPr lang="en-US" b="1" dirty="0" err="1"/>
              <a:t>Gridsearch</a:t>
            </a:r>
            <a:r>
              <a:rPr lang="en-US" b="1" dirty="0"/>
              <a:t> </a:t>
            </a:r>
            <a:r>
              <a:rPr lang="en-US" b="1" dirty="0" err="1"/>
              <a:t>Tvec</a:t>
            </a:r>
            <a:endParaRPr lang="en-US" b="1" dirty="0"/>
          </a:p>
          <a:p>
            <a:pPr>
              <a:buFont typeface="Wingdings" pitchFamily="2" charset="2"/>
              <a:buChar char="ü"/>
            </a:pPr>
            <a:r>
              <a:rPr lang="en-US" b="1" dirty="0" err="1"/>
              <a:t>BagClssifier</a:t>
            </a:r>
            <a:r>
              <a:rPr lang="en-US" b="1" dirty="0"/>
              <a:t> </a:t>
            </a:r>
            <a:r>
              <a:rPr lang="en-US" b="1" dirty="0" err="1"/>
              <a:t>Cvec</a:t>
            </a:r>
            <a:endParaRPr lang="en-US" b="1" dirty="0"/>
          </a:p>
          <a:p>
            <a:pPr>
              <a:buFont typeface="Wingdings" pitchFamily="2" charset="2"/>
              <a:buChar char="ü"/>
            </a:pPr>
            <a:r>
              <a:rPr lang="en-US" b="1" dirty="0" err="1"/>
              <a:t>BagClassifier</a:t>
            </a:r>
            <a:r>
              <a:rPr lang="en-US" b="1" dirty="0"/>
              <a:t> </a:t>
            </a:r>
            <a:r>
              <a:rPr lang="en-US" b="1" dirty="0" err="1"/>
              <a:t>Tvec</a:t>
            </a:r>
            <a:endParaRPr lang="en-US" b="1" dirty="0"/>
          </a:p>
          <a:p>
            <a:endParaRPr lang="en-US" dirty="0"/>
          </a:p>
        </p:txBody>
      </p:sp>
    </p:spTree>
    <p:extLst>
      <p:ext uri="{BB962C8B-B14F-4D97-AF65-F5344CB8AC3E}">
        <p14:creationId xmlns:p14="http://schemas.microsoft.com/office/powerpoint/2010/main" val="169054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357-8FBD-F742-A1FB-988B3183BDB0}"/>
              </a:ext>
            </a:extLst>
          </p:cNvPr>
          <p:cNvSpPr>
            <a:spLocks noGrp="1"/>
          </p:cNvSpPr>
          <p:nvPr>
            <p:ph type="title"/>
          </p:nvPr>
        </p:nvSpPr>
        <p:spPr/>
        <p:txBody>
          <a:bodyPr/>
          <a:lstStyle/>
          <a:p>
            <a:r>
              <a:rPr lang="en-US" dirty="0"/>
              <a:t>Model results</a:t>
            </a:r>
          </a:p>
        </p:txBody>
      </p:sp>
      <p:graphicFrame>
        <p:nvGraphicFramePr>
          <p:cNvPr id="5" name="Table 4">
            <a:extLst>
              <a:ext uri="{FF2B5EF4-FFF2-40B4-BE49-F238E27FC236}">
                <a16:creationId xmlns:a16="http://schemas.microsoft.com/office/drawing/2014/main" id="{80C681DA-48DB-9F4F-9802-9FC67CDC8004}"/>
              </a:ext>
            </a:extLst>
          </p:cNvPr>
          <p:cNvGraphicFramePr>
            <a:graphicFrameLocks noGrp="1"/>
          </p:cNvGraphicFramePr>
          <p:nvPr>
            <p:extLst>
              <p:ext uri="{D42A27DB-BD31-4B8C-83A1-F6EECF244321}">
                <p14:modId xmlns:p14="http://schemas.microsoft.com/office/powerpoint/2010/main" val="2742448985"/>
              </p:ext>
            </p:extLst>
          </p:nvPr>
        </p:nvGraphicFramePr>
        <p:xfrm>
          <a:off x="805068" y="1914231"/>
          <a:ext cx="10992678" cy="3856428"/>
        </p:xfrm>
        <a:graphic>
          <a:graphicData uri="http://schemas.openxmlformats.org/drawingml/2006/table">
            <a:tbl>
              <a:tblPr firstRow="1" bandRow="1">
                <a:tableStyleId>{5C22544A-7EE6-4342-B048-85BDC9FD1C3A}</a:tableStyleId>
              </a:tblPr>
              <a:tblGrid>
                <a:gridCol w="4124741">
                  <a:extLst>
                    <a:ext uri="{9D8B030D-6E8A-4147-A177-3AD203B41FA5}">
                      <a16:colId xmlns:a16="http://schemas.microsoft.com/office/drawing/2014/main" val="4219616364"/>
                    </a:ext>
                  </a:extLst>
                </a:gridCol>
                <a:gridCol w="3203711">
                  <a:extLst>
                    <a:ext uri="{9D8B030D-6E8A-4147-A177-3AD203B41FA5}">
                      <a16:colId xmlns:a16="http://schemas.microsoft.com/office/drawing/2014/main" val="2706010228"/>
                    </a:ext>
                  </a:extLst>
                </a:gridCol>
                <a:gridCol w="3664226">
                  <a:extLst>
                    <a:ext uri="{9D8B030D-6E8A-4147-A177-3AD203B41FA5}">
                      <a16:colId xmlns:a16="http://schemas.microsoft.com/office/drawing/2014/main" val="1874681007"/>
                    </a:ext>
                  </a:extLst>
                </a:gridCol>
              </a:tblGrid>
              <a:tr h="327103">
                <a:tc>
                  <a:txBody>
                    <a:bodyPr/>
                    <a:lstStyle/>
                    <a:p>
                      <a:pPr algn="r" fontAlgn="ctr"/>
                      <a:r>
                        <a:rPr lang="en-US" b="1" dirty="0">
                          <a:effectLst/>
                        </a:rPr>
                        <a:t>Classification Model</a:t>
                      </a:r>
                    </a:p>
                  </a:txBody>
                  <a:tcPr anchor="ctr"/>
                </a:tc>
                <a:tc>
                  <a:txBody>
                    <a:bodyPr/>
                    <a:lstStyle/>
                    <a:p>
                      <a:pPr algn="r" fontAlgn="ctr"/>
                      <a:r>
                        <a:rPr lang="en-US" b="1" dirty="0" err="1">
                          <a:effectLst/>
                        </a:rPr>
                        <a:t>Train_score</a:t>
                      </a:r>
                      <a:endParaRPr lang="en-US" b="1" dirty="0">
                        <a:effectLst/>
                      </a:endParaRPr>
                    </a:p>
                  </a:txBody>
                  <a:tcPr anchor="ctr"/>
                </a:tc>
                <a:tc>
                  <a:txBody>
                    <a:bodyPr/>
                    <a:lstStyle/>
                    <a:p>
                      <a:pPr algn="r" fontAlgn="ctr"/>
                      <a:r>
                        <a:rPr lang="en-US" b="1" dirty="0" err="1">
                          <a:effectLst/>
                        </a:rPr>
                        <a:t>Test_Score</a:t>
                      </a:r>
                      <a:endParaRPr lang="en-US" b="1" dirty="0">
                        <a:effectLst/>
                      </a:endParaRPr>
                    </a:p>
                  </a:txBody>
                  <a:tcPr anchor="ctr"/>
                </a:tc>
                <a:extLst>
                  <a:ext uri="{0D108BD9-81ED-4DB2-BD59-A6C34878D82A}">
                    <a16:rowId xmlns:a16="http://schemas.microsoft.com/office/drawing/2014/main" val="906286822"/>
                  </a:ext>
                </a:extLst>
              </a:tr>
              <a:tr h="327103">
                <a:tc>
                  <a:txBody>
                    <a:bodyPr/>
                    <a:lstStyle/>
                    <a:p>
                      <a:pPr algn="r" fontAlgn="ctr"/>
                      <a:r>
                        <a:rPr lang="en-US" dirty="0">
                          <a:effectLst/>
                          <a:highlight>
                            <a:srgbClr val="FFFF00"/>
                          </a:highlight>
                        </a:rPr>
                        <a:t>base</a:t>
                      </a:r>
                    </a:p>
                  </a:txBody>
                  <a:tcPr anchor="ctr"/>
                </a:tc>
                <a:tc>
                  <a:txBody>
                    <a:bodyPr/>
                    <a:lstStyle/>
                    <a:p>
                      <a:pPr algn="r" fontAlgn="ctr"/>
                      <a:r>
                        <a:rPr lang="en-US" dirty="0">
                          <a:effectLst/>
                          <a:highlight>
                            <a:srgbClr val="FFFF00"/>
                          </a:highlight>
                        </a:rPr>
                        <a:t>0.490847</a:t>
                      </a:r>
                    </a:p>
                  </a:txBody>
                  <a:tcPr anchor="ctr"/>
                </a:tc>
                <a:tc>
                  <a:txBody>
                    <a:bodyPr/>
                    <a:lstStyle/>
                    <a:p>
                      <a:pPr algn="r" fontAlgn="ctr"/>
                      <a:r>
                        <a:rPr lang="en-US" dirty="0">
                          <a:effectLst/>
                          <a:highlight>
                            <a:srgbClr val="FFFF00"/>
                          </a:highlight>
                        </a:rPr>
                        <a:t>0.491879</a:t>
                      </a:r>
                    </a:p>
                  </a:txBody>
                  <a:tcPr anchor="ctr"/>
                </a:tc>
                <a:extLst>
                  <a:ext uri="{0D108BD9-81ED-4DB2-BD59-A6C34878D82A}">
                    <a16:rowId xmlns:a16="http://schemas.microsoft.com/office/drawing/2014/main" val="1641824475"/>
                  </a:ext>
                </a:extLst>
              </a:tr>
              <a:tr h="327103">
                <a:tc>
                  <a:txBody>
                    <a:bodyPr/>
                    <a:lstStyle/>
                    <a:p>
                      <a:pPr algn="r" fontAlgn="ctr"/>
                      <a:r>
                        <a:rPr lang="en-US" dirty="0" err="1">
                          <a:effectLst/>
                          <a:highlight>
                            <a:srgbClr val="00FF00"/>
                          </a:highlight>
                        </a:rPr>
                        <a:t>bernoulli</a:t>
                      </a:r>
                      <a:r>
                        <a:rPr lang="en-US" dirty="0">
                          <a:effectLst/>
                          <a:highlight>
                            <a:srgbClr val="00FF00"/>
                          </a:highlight>
                        </a:rPr>
                        <a:t> </a:t>
                      </a:r>
                      <a:r>
                        <a:rPr lang="en-US" dirty="0" err="1">
                          <a:effectLst/>
                          <a:highlight>
                            <a:srgbClr val="00FF00"/>
                          </a:highlight>
                        </a:rPr>
                        <a:t>score_cvec</a:t>
                      </a:r>
                      <a:endParaRPr lang="en-US" dirty="0">
                        <a:effectLst/>
                        <a:highlight>
                          <a:srgbClr val="00FF00"/>
                        </a:highlight>
                      </a:endParaRPr>
                    </a:p>
                  </a:txBody>
                  <a:tcPr anchor="ctr"/>
                </a:tc>
                <a:tc>
                  <a:txBody>
                    <a:bodyPr/>
                    <a:lstStyle/>
                    <a:p>
                      <a:pPr algn="r" fontAlgn="ctr"/>
                      <a:r>
                        <a:rPr lang="en-US" dirty="0">
                          <a:effectLst/>
                          <a:highlight>
                            <a:srgbClr val="00FF00"/>
                          </a:highlight>
                        </a:rPr>
                        <a:t>0.850575</a:t>
                      </a:r>
                    </a:p>
                  </a:txBody>
                  <a:tcPr anchor="ctr"/>
                </a:tc>
                <a:tc>
                  <a:txBody>
                    <a:bodyPr/>
                    <a:lstStyle/>
                    <a:p>
                      <a:pPr algn="r" fontAlgn="ctr"/>
                      <a:r>
                        <a:rPr lang="en-US" dirty="0">
                          <a:effectLst/>
                          <a:highlight>
                            <a:srgbClr val="00FF00"/>
                          </a:highlight>
                        </a:rPr>
                        <a:t>0.835404</a:t>
                      </a:r>
                    </a:p>
                  </a:txBody>
                  <a:tcPr anchor="ctr"/>
                </a:tc>
                <a:extLst>
                  <a:ext uri="{0D108BD9-81ED-4DB2-BD59-A6C34878D82A}">
                    <a16:rowId xmlns:a16="http://schemas.microsoft.com/office/drawing/2014/main" val="516901003"/>
                  </a:ext>
                </a:extLst>
              </a:tr>
              <a:tr h="327103">
                <a:tc>
                  <a:txBody>
                    <a:bodyPr/>
                    <a:lstStyle/>
                    <a:p>
                      <a:pPr algn="r" fontAlgn="ctr"/>
                      <a:r>
                        <a:rPr lang="en-US" dirty="0" err="1">
                          <a:effectLst/>
                          <a:highlight>
                            <a:srgbClr val="00FFFF"/>
                          </a:highlight>
                        </a:rPr>
                        <a:t>cvec_score_log</a:t>
                      </a:r>
                      <a:endParaRPr lang="en-US" dirty="0">
                        <a:effectLst/>
                        <a:highlight>
                          <a:srgbClr val="00FFFF"/>
                        </a:highlight>
                      </a:endParaRPr>
                    </a:p>
                  </a:txBody>
                  <a:tcPr anchor="ctr"/>
                </a:tc>
                <a:tc>
                  <a:txBody>
                    <a:bodyPr/>
                    <a:lstStyle/>
                    <a:p>
                      <a:pPr algn="r" fontAlgn="ctr"/>
                      <a:r>
                        <a:rPr lang="en-US" dirty="0">
                          <a:effectLst/>
                          <a:highlight>
                            <a:srgbClr val="00FFFF"/>
                          </a:highlight>
                        </a:rPr>
                        <a:t>0.987739</a:t>
                      </a:r>
                    </a:p>
                  </a:txBody>
                  <a:tcPr anchor="ctr"/>
                </a:tc>
                <a:tc>
                  <a:txBody>
                    <a:bodyPr/>
                    <a:lstStyle/>
                    <a:p>
                      <a:pPr algn="r" fontAlgn="ctr"/>
                      <a:r>
                        <a:rPr lang="en-US" dirty="0">
                          <a:effectLst/>
                          <a:highlight>
                            <a:srgbClr val="00FFFF"/>
                          </a:highlight>
                        </a:rPr>
                        <a:t>0.883540</a:t>
                      </a:r>
                    </a:p>
                  </a:txBody>
                  <a:tcPr anchor="ctr"/>
                </a:tc>
                <a:extLst>
                  <a:ext uri="{0D108BD9-81ED-4DB2-BD59-A6C34878D82A}">
                    <a16:rowId xmlns:a16="http://schemas.microsoft.com/office/drawing/2014/main" val="2078538434"/>
                  </a:ext>
                </a:extLst>
              </a:tr>
              <a:tr h="564588">
                <a:tc>
                  <a:txBody>
                    <a:bodyPr/>
                    <a:lstStyle/>
                    <a:p>
                      <a:pPr algn="r" fontAlgn="ctr"/>
                      <a:r>
                        <a:rPr lang="en-US" dirty="0" err="1">
                          <a:effectLst/>
                          <a:highlight>
                            <a:srgbClr val="00FF00"/>
                          </a:highlight>
                        </a:rPr>
                        <a:t>bernoulli</a:t>
                      </a:r>
                      <a:r>
                        <a:rPr lang="en-US" dirty="0">
                          <a:effectLst/>
                          <a:highlight>
                            <a:srgbClr val="00FF00"/>
                          </a:highlight>
                        </a:rPr>
                        <a:t> </a:t>
                      </a:r>
                      <a:r>
                        <a:rPr lang="en-US" dirty="0" err="1">
                          <a:effectLst/>
                          <a:highlight>
                            <a:srgbClr val="00FF00"/>
                          </a:highlight>
                        </a:rPr>
                        <a:t>scoore</a:t>
                      </a:r>
                      <a:r>
                        <a:rPr lang="en-US" dirty="0">
                          <a:effectLst/>
                          <a:highlight>
                            <a:srgbClr val="00FF00"/>
                          </a:highlight>
                        </a:rPr>
                        <a:t> </a:t>
                      </a:r>
                      <a:r>
                        <a:rPr lang="en-US" dirty="0" err="1">
                          <a:effectLst/>
                          <a:highlight>
                            <a:srgbClr val="00FF00"/>
                          </a:highlight>
                        </a:rPr>
                        <a:t>tvec</a:t>
                      </a:r>
                      <a:endParaRPr lang="en-US" dirty="0">
                        <a:effectLst/>
                        <a:highlight>
                          <a:srgbClr val="00FF00"/>
                        </a:highlight>
                      </a:endParaRPr>
                    </a:p>
                  </a:txBody>
                  <a:tcPr anchor="ctr"/>
                </a:tc>
                <a:tc>
                  <a:txBody>
                    <a:bodyPr/>
                    <a:lstStyle/>
                    <a:p>
                      <a:pPr algn="r" fontAlgn="ctr"/>
                      <a:r>
                        <a:rPr lang="en-US" dirty="0">
                          <a:effectLst/>
                          <a:highlight>
                            <a:srgbClr val="00FF00"/>
                          </a:highlight>
                        </a:rPr>
                        <a:t>0.850575</a:t>
                      </a:r>
                    </a:p>
                  </a:txBody>
                  <a:tcPr anchor="ctr"/>
                </a:tc>
                <a:tc>
                  <a:txBody>
                    <a:bodyPr/>
                    <a:lstStyle/>
                    <a:p>
                      <a:pPr algn="r" fontAlgn="ctr"/>
                      <a:r>
                        <a:rPr lang="en-US" dirty="0">
                          <a:effectLst/>
                          <a:highlight>
                            <a:srgbClr val="00FF00"/>
                          </a:highlight>
                        </a:rPr>
                        <a:t>0.835404</a:t>
                      </a:r>
                    </a:p>
                  </a:txBody>
                  <a:tcPr anchor="ctr"/>
                </a:tc>
                <a:extLst>
                  <a:ext uri="{0D108BD9-81ED-4DB2-BD59-A6C34878D82A}">
                    <a16:rowId xmlns:a16="http://schemas.microsoft.com/office/drawing/2014/main" val="3221624549"/>
                  </a:ext>
                </a:extLst>
              </a:tr>
              <a:tr h="327103">
                <a:tc>
                  <a:txBody>
                    <a:bodyPr/>
                    <a:lstStyle/>
                    <a:p>
                      <a:pPr algn="r" fontAlgn="ctr"/>
                      <a:r>
                        <a:rPr lang="en-US" dirty="0" err="1">
                          <a:effectLst/>
                          <a:highlight>
                            <a:srgbClr val="00FFFF"/>
                          </a:highlight>
                        </a:rPr>
                        <a:t>tvec_score_log</a:t>
                      </a:r>
                      <a:endParaRPr lang="en-US" dirty="0">
                        <a:effectLst/>
                        <a:highlight>
                          <a:srgbClr val="00FFFF"/>
                        </a:highlight>
                      </a:endParaRPr>
                    </a:p>
                  </a:txBody>
                  <a:tcPr anchor="ctr"/>
                </a:tc>
                <a:tc>
                  <a:txBody>
                    <a:bodyPr/>
                    <a:lstStyle/>
                    <a:p>
                      <a:pPr algn="r" fontAlgn="ctr"/>
                      <a:r>
                        <a:rPr lang="en-US" dirty="0">
                          <a:effectLst/>
                          <a:highlight>
                            <a:srgbClr val="00FFFF"/>
                          </a:highlight>
                        </a:rPr>
                        <a:t>0.954023</a:t>
                      </a:r>
                    </a:p>
                  </a:txBody>
                  <a:tcPr anchor="ctr"/>
                </a:tc>
                <a:tc>
                  <a:txBody>
                    <a:bodyPr/>
                    <a:lstStyle/>
                    <a:p>
                      <a:pPr algn="r" fontAlgn="ctr"/>
                      <a:r>
                        <a:rPr lang="en-US" dirty="0">
                          <a:effectLst/>
                          <a:highlight>
                            <a:srgbClr val="00FFFF"/>
                          </a:highlight>
                        </a:rPr>
                        <a:t>0.877329</a:t>
                      </a:r>
                    </a:p>
                  </a:txBody>
                  <a:tcPr anchor="ctr"/>
                </a:tc>
                <a:extLst>
                  <a:ext uri="{0D108BD9-81ED-4DB2-BD59-A6C34878D82A}">
                    <a16:rowId xmlns:a16="http://schemas.microsoft.com/office/drawing/2014/main" val="1049847587"/>
                  </a:ext>
                </a:extLst>
              </a:tr>
              <a:tr h="327103">
                <a:tc>
                  <a:txBody>
                    <a:bodyPr/>
                    <a:lstStyle/>
                    <a:p>
                      <a:pPr algn="r" fontAlgn="ctr"/>
                      <a:r>
                        <a:rPr lang="en-US" dirty="0" err="1">
                          <a:effectLst/>
                        </a:rPr>
                        <a:t>cvec_best_score_gridsearch_log</a:t>
                      </a:r>
                      <a:endParaRPr lang="en-US" dirty="0">
                        <a:effectLst/>
                      </a:endParaRPr>
                    </a:p>
                  </a:txBody>
                  <a:tcPr anchor="ctr"/>
                </a:tc>
                <a:tc>
                  <a:txBody>
                    <a:bodyPr/>
                    <a:lstStyle/>
                    <a:p>
                      <a:pPr algn="r" fontAlgn="ctr"/>
                      <a:r>
                        <a:rPr lang="en-US">
                          <a:effectLst/>
                        </a:rPr>
                        <a:t>0.882759</a:t>
                      </a:r>
                    </a:p>
                  </a:txBody>
                  <a:tcPr anchor="ctr"/>
                </a:tc>
                <a:tc>
                  <a:txBody>
                    <a:bodyPr/>
                    <a:lstStyle/>
                    <a:p>
                      <a:pPr algn="r" fontAlgn="ctr"/>
                      <a:r>
                        <a:rPr lang="en-US" dirty="0">
                          <a:effectLst/>
                          <a:highlight>
                            <a:srgbClr val="FF0000"/>
                          </a:highlight>
                        </a:rPr>
                        <a:t>0.882759</a:t>
                      </a:r>
                    </a:p>
                  </a:txBody>
                  <a:tcPr anchor="ctr"/>
                </a:tc>
                <a:extLst>
                  <a:ext uri="{0D108BD9-81ED-4DB2-BD59-A6C34878D82A}">
                    <a16:rowId xmlns:a16="http://schemas.microsoft.com/office/drawing/2014/main" val="1976302954"/>
                  </a:ext>
                </a:extLst>
              </a:tr>
              <a:tr h="327103">
                <a:tc>
                  <a:txBody>
                    <a:bodyPr/>
                    <a:lstStyle/>
                    <a:p>
                      <a:pPr algn="r" fontAlgn="ctr"/>
                      <a:r>
                        <a:rPr lang="en-US" dirty="0" err="1">
                          <a:effectLst/>
                        </a:rPr>
                        <a:t>tvec_best_score_gridsearch_log</a:t>
                      </a:r>
                      <a:endParaRPr lang="en-US" dirty="0">
                        <a:effectLst/>
                      </a:endParaRPr>
                    </a:p>
                  </a:txBody>
                  <a:tcPr anchor="ctr"/>
                </a:tc>
                <a:tc>
                  <a:txBody>
                    <a:bodyPr/>
                    <a:lstStyle/>
                    <a:p>
                      <a:pPr algn="r" fontAlgn="ctr"/>
                      <a:r>
                        <a:rPr lang="en-US">
                          <a:effectLst/>
                        </a:rPr>
                        <a:t>0.881992</a:t>
                      </a:r>
                    </a:p>
                  </a:txBody>
                  <a:tcPr anchor="ctr"/>
                </a:tc>
                <a:tc>
                  <a:txBody>
                    <a:bodyPr/>
                    <a:lstStyle/>
                    <a:p>
                      <a:pPr algn="r" fontAlgn="ctr"/>
                      <a:r>
                        <a:rPr lang="en-US" dirty="0">
                          <a:effectLst/>
                          <a:highlight>
                            <a:srgbClr val="FF0000"/>
                          </a:highlight>
                        </a:rPr>
                        <a:t>0.881992</a:t>
                      </a:r>
                    </a:p>
                  </a:txBody>
                  <a:tcPr anchor="ctr"/>
                </a:tc>
                <a:extLst>
                  <a:ext uri="{0D108BD9-81ED-4DB2-BD59-A6C34878D82A}">
                    <a16:rowId xmlns:a16="http://schemas.microsoft.com/office/drawing/2014/main" val="3642579494"/>
                  </a:ext>
                </a:extLst>
              </a:tr>
              <a:tr h="327103">
                <a:tc>
                  <a:txBody>
                    <a:bodyPr/>
                    <a:lstStyle/>
                    <a:p>
                      <a:pPr algn="r" fontAlgn="ctr"/>
                      <a:r>
                        <a:rPr lang="en-US" dirty="0" err="1">
                          <a:effectLst/>
                        </a:rPr>
                        <a:t>gs_cvec_model_estimator_log</a:t>
                      </a:r>
                      <a:endParaRPr lang="en-US" dirty="0">
                        <a:effectLst/>
                      </a:endParaRPr>
                    </a:p>
                  </a:txBody>
                  <a:tcPr anchor="ctr"/>
                </a:tc>
                <a:tc>
                  <a:txBody>
                    <a:bodyPr/>
                    <a:lstStyle/>
                    <a:p>
                      <a:pPr algn="r" fontAlgn="ctr"/>
                      <a:r>
                        <a:rPr lang="en-US">
                          <a:effectLst/>
                        </a:rPr>
                        <a:t>0.976245</a:t>
                      </a:r>
                    </a:p>
                  </a:txBody>
                  <a:tcPr anchor="ctr"/>
                </a:tc>
                <a:tc>
                  <a:txBody>
                    <a:bodyPr/>
                    <a:lstStyle/>
                    <a:p>
                      <a:pPr algn="r" fontAlgn="ctr"/>
                      <a:r>
                        <a:rPr lang="en-US" dirty="0">
                          <a:effectLst/>
                        </a:rPr>
                        <a:t>0.868012</a:t>
                      </a:r>
                    </a:p>
                  </a:txBody>
                  <a:tcPr anchor="ctr"/>
                </a:tc>
                <a:extLst>
                  <a:ext uri="{0D108BD9-81ED-4DB2-BD59-A6C34878D82A}">
                    <a16:rowId xmlns:a16="http://schemas.microsoft.com/office/drawing/2014/main" val="49769312"/>
                  </a:ext>
                </a:extLst>
              </a:tr>
              <a:tr h="327103">
                <a:tc>
                  <a:txBody>
                    <a:bodyPr/>
                    <a:lstStyle/>
                    <a:p>
                      <a:pPr algn="r" fontAlgn="ctr"/>
                      <a:r>
                        <a:rPr lang="en-US" dirty="0" err="1">
                          <a:effectLst/>
                        </a:rPr>
                        <a:t>gs_tvec_model_estimator_log</a:t>
                      </a:r>
                      <a:endParaRPr lang="en-US" dirty="0">
                        <a:effectLst/>
                      </a:endParaRPr>
                    </a:p>
                  </a:txBody>
                  <a:tcPr anchor="ctr"/>
                </a:tc>
                <a:tc>
                  <a:txBody>
                    <a:bodyPr/>
                    <a:lstStyle/>
                    <a:p>
                      <a:pPr algn="r" fontAlgn="ctr"/>
                      <a:r>
                        <a:rPr lang="en-US">
                          <a:effectLst/>
                        </a:rPr>
                        <a:t>0.923372</a:t>
                      </a:r>
                    </a:p>
                  </a:txBody>
                  <a:tcPr anchor="ctr"/>
                </a:tc>
                <a:tc>
                  <a:txBody>
                    <a:bodyPr/>
                    <a:lstStyle/>
                    <a:p>
                      <a:pPr algn="r" fontAlgn="ctr"/>
                      <a:r>
                        <a:rPr lang="en-US" dirty="0">
                          <a:effectLst/>
                        </a:rPr>
                        <a:t>0.875776</a:t>
                      </a:r>
                    </a:p>
                  </a:txBody>
                  <a:tcPr anchor="ctr"/>
                </a:tc>
                <a:extLst>
                  <a:ext uri="{0D108BD9-81ED-4DB2-BD59-A6C34878D82A}">
                    <a16:rowId xmlns:a16="http://schemas.microsoft.com/office/drawing/2014/main" val="2524390552"/>
                  </a:ext>
                </a:extLst>
              </a:tr>
            </a:tbl>
          </a:graphicData>
        </a:graphic>
      </p:graphicFrame>
      <p:sp>
        <p:nvSpPr>
          <p:cNvPr id="6" name="TextBox 5">
            <a:extLst>
              <a:ext uri="{FF2B5EF4-FFF2-40B4-BE49-F238E27FC236}">
                <a16:creationId xmlns:a16="http://schemas.microsoft.com/office/drawing/2014/main" id="{04BD092E-64F3-1E4D-A1F0-F064368D9953}"/>
              </a:ext>
            </a:extLst>
          </p:cNvPr>
          <p:cNvSpPr txBox="1"/>
          <p:nvPr/>
        </p:nvSpPr>
        <p:spPr>
          <a:xfrm>
            <a:off x="685800" y="6072809"/>
            <a:ext cx="10820400" cy="369332"/>
          </a:xfrm>
          <a:prstGeom prst="rect">
            <a:avLst/>
          </a:prstGeom>
          <a:noFill/>
        </p:spPr>
        <p:txBody>
          <a:bodyPr wrap="square" rtlCol="0">
            <a:spAutoFit/>
          </a:bodyPr>
          <a:lstStyle/>
          <a:p>
            <a:r>
              <a:rPr lang="en-US" dirty="0"/>
              <a:t>Outperform base by almost 40% in the best-case scenario.</a:t>
            </a:r>
          </a:p>
        </p:txBody>
      </p:sp>
      <p:sp>
        <p:nvSpPr>
          <p:cNvPr id="3" name="Oval 2">
            <a:extLst>
              <a:ext uri="{FF2B5EF4-FFF2-40B4-BE49-F238E27FC236}">
                <a16:creationId xmlns:a16="http://schemas.microsoft.com/office/drawing/2014/main" id="{555D7512-7424-E246-A9A0-D114A001BE5B}"/>
              </a:ext>
            </a:extLst>
          </p:cNvPr>
          <p:cNvSpPr/>
          <p:nvPr/>
        </p:nvSpPr>
        <p:spPr>
          <a:xfrm>
            <a:off x="2676939" y="3083020"/>
            <a:ext cx="218661" cy="248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42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9357-8FBD-F742-A1FB-988B3183BDB0}"/>
              </a:ext>
            </a:extLst>
          </p:cNvPr>
          <p:cNvSpPr>
            <a:spLocks noGrp="1"/>
          </p:cNvSpPr>
          <p:nvPr>
            <p:ph type="title"/>
          </p:nvPr>
        </p:nvSpPr>
        <p:spPr/>
        <p:txBody>
          <a:bodyPr/>
          <a:lstStyle/>
          <a:p>
            <a:r>
              <a:rPr lang="en-US" dirty="0"/>
              <a:t>More Models…</a:t>
            </a:r>
          </a:p>
        </p:txBody>
      </p:sp>
      <p:graphicFrame>
        <p:nvGraphicFramePr>
          <p:cNvPr id="5" name="Table 4">
            <a:extLst>
              <a:ext uri="{FF2B5EF4-FFF2-40B4-BE49-F238E27FC236}">
                <a16:creationId xmlns:a16="http://schemas.microsoft.com/office/drawing/2014/main" id="{80C681DA-48DB-9F4F-9802-9FC67CDC8004}"/>
              </a:ext>
            </a:extLst>
          </p:cNvPr>
          <p:cNvGraphicFramePr>
            <a:graphicFrameLocks noGrp="1"/>
          </p:cNvGraphicFramePr>
          <p:nvPr>
            <p:extLst>
              <p:ext uri="{D42A27DB-BD31-4B8C-83A1-F6EECF244321}">
                <p14:modId xmlns:p14="http://schemas.microsoft.com/office/powerpoint/2010/main" val="1739531738"/>
              </p:ext>
            </p:extLst>
          </p:nvPr>
        </p:nvGraphicFramePr>
        <p:xfrm>
          <a:off x="685799" y="2057400"/>
          <a:ext cx="10962861" cy="3856428"/>
        </p:xfrm>
        <a:graphic>
          <a:graphicData uri="http://schemas.openxmlformats.org/drawingml/2006/table">
            <a:tbl>
              <a:tblPr firstRow="1" bandRow="1">
                <a:tableStyleId>{5C22544A-7EE6-4342-B048-85BDC9FD1C3A}</a:tableStyleId>
              </a:tblPr>
              <a:tblGrid>
                <a:gridCol w="3654287">
                  <a:extLst>
                    <a:ext uri="{9D8B030D-6E8A-4147-A177-3AD203B41FA5}">
                      <a16:colId xmlns:a16="http://schemas.microsoft.com/office/drawing/2014/main" val="4219616364"/>
                    </a:ext>
                  </a:extLst>
                </a:gridCol>
                <a:gridCol w="3654287">
                  <a:extLst>
                    <a:ext uri="{9D8B030D-6E8A-4147-A177-3AD203B41FA5}">
                      <a16:colId xmlns:a16="http://schemas.microsoft.com/office/drawing/2014/main" val="2706010228"/>
                    </a:ext>
                  </a:extLst>
                </a:gridCol>
                <a:gridCol w="3654287">
                  <a:extLst>
                    <a:ext uri="{9D8B030D-6E8A-4147-A177-3AD203B41FA5}">
                      <a16:colId xmlns:a16="http://schemas.microsoft.com/office/drawing/2014/main" val="1874681007"/>
                    </a:ext>
                  </a:extLst>
                </a:gridCol>
              </a:tblGrid>
              <a:tr h="327103">
                <a:tc>
                  <a:txBody>
                    <a:bodyPr/>
                    <a:lstStyle/>
                    <a:p>
                      <a:pPr algn="r" fontAlgn="ctr"/>
                      <a:r>
                        <a:rPr lang="en-US" b="1" dirty="0">
                          <a:effectLst/>
                        </a:rPr>
                        <a:t>Classification Model</a:t>
                      </a:r>
                    </a:p>
                  </a:txBody>
                  <a:tcPr anchor="ctr"/>
                </a:tc>
                <a:tc>
                  <a:txBody>
                    <a:bodyPr/>
                    <a:lstStyle/>
                    <a:p>
                      <a:pPr algn="r" fontAlgn="ctr"/>
                      <a:r>
                        <a:rPr lang="en-US" b="1" dirty="0" err="1">
                          <a:effectLst/>
                        </a:rPr>
                        <a:t>Train_score</a:t>
                      </a:r>
                      <a:endParaRPr lang="en-US" b="1" dirty="0">
                        <a:effectLst/>
                      </a:endParaRPr>
                    </a:p>
                  </a:txBody>
                  <a:tcPr anchor="ctr"/>
                </a:tc>
                <a:tc>
                  <a:txBody>
                    <a:bodyPr/>
                    <a:lstStyle/>
                    <a:p>
                      <a:pPr algn="r" fontAlgn="ctr"/>
                      <a:r>
                        <a:rPr lang="en-US" b="1" dirty="0" err="1">
                          <a:effectLst/>
                        </a:rPr>
                        <a:t>Test_Score</a:t>
                      </a:r>
                      <a:endParaRPr lang="en-US" b="1" dirty="0">
                        <a:effectLst/>
                      </a:endParaRPr>
                    </a:p>
                  </a:txBody>
                  <a:tcPr anchor="ctr"/>
                </a:tc>
                <a:extLst>
                  <a:ext uri="{0D108BD9-81ED-4DB2-BD59-A6C34878D82A}">
                    <a16:rowId xmlns:a16="http://schemas.microsoft.com/office/drawing/2014/main" val="906286822"/>
                  </a:ext>
                </a:extLst>
              </a:tr>
              <a:tr h="327103">
                <a:tc>
                  <a:txBody>
                    <a:bodyPr/>
                    <a:lstStyle/>
                    <a:p>
                      <a:pPr algn="r" fontAlgn="ctr"/>
                      <a:r>
                        <a:rPr lang="en-US" dirty="0">
                          <a:effectLst/>
                          <a:highlight>
                            <a:srgbClr val="FFFF00"/>
                          </a:highlight>
                        </a:rPr>
                        <a:t>base</a:t>
                      </a:r>
                    </a:p>
                  </a:txBody>
                  <a:tcPr anchor="ctr"/>
                </a:tc>
                <a:tc>
                  <a:txBody>
                    <a:bodyPr/>
                    <a:lstStyle/>
                    <a:p>
                      <a:pPr algn="r" fontAlgn="ctr"/>
                      <a:r>
                        <a:rPr lang="en-US" dirty="0">
                          <a:effectLst/>
                          <a:highlight>
                            <a:srgbClr val="FFFF00"/>
                          </a:highlight>
                        </a:rPr>
                        <a:t>0.490847</a:t>
                      </a:r>
                    </a:p>
                  </a:txBody>
                  <a:tcPr anchor="ctr"/>
                </a:tc>
                <a:tc>
                  <a:txBody>
                    <a:bodyPr/>
                    <a:lstStyle/>
                    <a:p>
                      <a:pPr algn="r" fontAlgn="ctr"/>
                      <a:r>
                        <a:rPr lang="en-US" dirty="0">
                          <a:effectLst/>
                          <a:highlight>
                            <a:srgbClr val="FFFF00"/>
                          </a:highlight>
                        </a:rPr>
                        <a:t>0.491879</a:t>
                      </a:r>
                    </a:p>
                  </a:txBody>
                  <a:tcPr anchor="ctr"/>
                </a:tc>
                <a:extLst>
                  <a:ext uri="{0D108BD9-81ED-4DB2-BD59-A6C34878D82A}">
                    <a16:rowId xmlns:a16="http://schemas.microsoft.com/office/drawing/2014/main" val="3592576974"/>
                  </a:ext>
                </a:extLst>
              </a:tr>
              <a:tr h="327103">
                <a:tc>
                  <a:txBody>
                    <a:bodyPr/>
                    <a:lstStyle/>
                    <a:p>
                      <a:pPr algn="r" fontAlgn="ctr"/>
                      <a:r>
                        <a:rPr lang="en-US">
                          <a:effectLst/>
                        </a:rPr>
                        <a:t>trees_cvec_score</a:t>
                      </a:r>
                    </a:p>
                  </a:txBody>
                  <a:tcPr anchor="ctr"/>
                </a:tc>
                <a:tc>
                  <a:txBody>
                    <a:bodyPr/>
                    <a:lstStyle/>
                    <a:p>
                      <a:pPr algn="r" fontAlgn="ctr"/>
                      <a:r>
                        <a:rPr lang="en-US">
                          <a:effectLst/>
                        </a:rPr>
                        <a:t>1.000000</a:t>
                      </a:r>
                    </a:p>
                  </a:txBody>
                  <a:tcPr anchor="ctr"/>
                </a:tc>
                <a:tc>
                  <a:txBody>
                    <a:bodyPr/>
                    <a:lstStyle/>
                    <a:p>
                      <a:pPr algn="r" fontAlgn="ctr"/>
                      <a:r>
                        <a:rPr lang="en-US" dirty="0">
                          <a:effectLst/>
                        </a:rPr>
                        <a:t>0.830745</a:t>
                      </a:r>
                    </a:p>
                  </a:txBody>
                  <a:tcPr anchor="ctr"/>
                </a:tc>
                <a:extLst>
                  <a:ext uri="{0D108BD9-81ED-4DB2-BD59-A6C34878D82A}">
                    <a16:rowId xmlns:a16="http://schemas.microsoft.com/office/drawing/2014/main" val="1641824475"/>
                  </a:ext>
                </a:extLst>
              </a:tr>
              <a:tr h="327103">
                <a:tc>
                  <a:txBody>
                    <a:bodyPr/>
                    <a:lstStyle/>
                    <a:p>
                      <a:pPr algn="r" fontAlgn="ctr"/>
                      <a:r>
                        <a:rPr lang="en-US">
                          <a:effectLst/>
                        </a:rPr>
                        <a:t>trees_tvec_score</a:t>
                      </a:r>
                    </a:p>
                  </a:txBody>
                  <a:tcPr anchor="ctr"/>
                </a:tc>
                <a:tc>
                  <a:txBody>
                    <a:bodyPr/>
                    <a:lstStyle/>
                    <a:p>
                      <a:pPr algn="r" fontAlgn="ctr"/>
                      <a:r>
                        <a:rPr lang="en-US" dirty="0">
                          <a:effectLst/>
                        </a:rPr>
                        <a:t>1.000000</a:t>
                      </a:r>
                    </a:p>
                  </a:txBody>
                  <a:tcPr anchor="ctr"/>
                </a:tc>
                <a:tc>
                  <a:txBody>
                    <a:bodyPr/>
                    <a:lstStyle/>
                    <a:p>
                      <a:pPr algn="r" fontAlgn="ctr"/>
                      <a:r>
                        <a:rPr lang="en-US">
                          <a:effectLst/>
                        </a:rPr>
                        <a:t>0.804348</a:t>
                      </a:r>
                    </a:p>
                  </a:txBody>
                  <a:tcPr anchor="ctr"/>
                </a:tc>
                <a:extLst>
                  <a:ext uri="{0D108BD9-81ED-4DB2-BD59-A6C34878D82A}">
                    <a16:rowId xmlns:a16="http://schemas.microsoft.com/office/drawing/2014/main" val="516901003"/>
                  </a:ext>
                </a:extLst>
              </a:tr>
              <a:tr h="327103">
                <a:tc>
                  <a:txBody>
                    <a:bodyPr/>
                    <a:lstStyle/>
                    <a:p>
                      <a:pPr algn="r" fontAlgn="ctr"/>
                      <a:r>
                        <a:rPr lang="en-US">
                          <a:effectLst/>
                        </a:rPr>
                        <a:t>Cvec Trees w/ hyper_params</a:t>
                      </a:r>
                    </a:p>
                  </a:txBody>
                  <a:tcPr anchor="ctr"/>
                </a:tc>
                <a:tc>
                  <a:txBody>
                    <a:bodyPr/>
                    <a:lstStyle/>
                    <a:p>
                      <a:pPr algn="r" fontAlgn="ctr"/>
                      <a:r>
                        <a:rPr lang="en-US">
                          <a:effectLst/>
                        </a:rPr>
                        <a:t>0.846743</a:t>
                      </a:r>
                    </a:p>
                  </a:txBody>
                  <a:tcPr anchor="ctr"/>
                </a:tc>
                <a:tc>
                  <a:txBody>
                    <a:bodyPr/>
                    <a:lstStyle/>
                    <a:p>
                      <a:pPr algn="r" fontAlgn="ctr"/>
                      <a:r>
                        <a:rPr lang="en-US">
                          <a:effectLst/>
                        </a:rPr>
                        <a:t>0.833851</a:t>
                      </a:r>
                    </a:p>
                  </a:txBody>
                  <a:tcPr anchor="ctr"/>
                </a:tc>
                <a:extLst>
                  <a:ext uri="{0D108BD9-81ED-4DB2-BD59-A6C34878D82A}">
                    <a16:rowId xmlns:a16="http://schemas.microsoft.com/office/drawing/2014/main" val="2078538434"/>
                  </a:ext>
                </a:extLst>
              </a:tr>
              <a:tr h="564588">
                <a:tc>
                  <a:txBody>
                    <a:bodyPr/>
                    <a:lstStyle/>
                    <a:p>
                      <a:pPr algn="r" fontAlgn="ctr"/>
                      <a:r>
                        <a:rPr lang="en-US">
                          <a:effectLst/>
                        </a:rPr>
                        <a:t>Tvec Trees w/ hyper_params</a:t>
                      </a:r>
                    </a:p>
                  </a:txBody>
                  <a:tcPr anchor="ctr"/>
                </a:tc>
                <a:tc>
                  <a:txBody>
                    <a:bodyPr/>
                    <a:lstStyle/>
                    <a:p>
                      <a:pPr algn="r" fontAlgn="ctr"/>
                      <a:r>
                        <a:rPr lang="en-US">
                          <a:effectLst/>
                        </a:rPr>
                        <a:t>0.855172</a:t>
                      </a:r>
                    </a:p>
                  </a:txBody>
                  <a:tcPr anchor="ctr"/>
                </a:tc>
                <a:tc>
                  <a:txBody>
                    <a:bodyPr/>
                    <a:lstStyle/>
                    <a:p>
                      <a:pPr algn="r" fontAlgn="ctr"/>
                      <a:r>
                        <a:rPr lang="en-US">
                          <a:effectLst/>
                        </a:rPr>
                        <a:t>0.836957</a:t>
                      </a:r>
                    </a:p>
                  </a:txBody>
                  <a:tcPr anchor="ctr"/>
                </a:tc>
                <a:extLst>
                  <a:ext uri="{0D108BD9-81ED-4DB2-BD59-A6C34878D82A}">
                    <a16:rowId xmlns:a16="http://schemas.microsoft.com/office/drawing/2014/main" val="3221624549"/>
                  </a:ext>
                </a:extLst>
              </a:tr>
              <a:tr h="327103">
                <a:tc>
                  <a:txBody>
                    <a:bodyPr/>
                    <a:lstStyle/>
                    <a:p>
                      <a:pPr algn="r" fontAlgn="ctr"/>
                      <a:r>
                        <a:rPr lang="en-US">
                          <a:effectLst/>
                        </a:rPr>
                        <a:t>Cvec Trees Gridsearch</a:t>
                      </a:r>
                    </a:p>
                  </a:txBody>
                  <a:tcPr anchor="ctr"/>
                </a:tc>
                <a:tc>
                  <a:txBody>
                    <a:bodyPr/>
                    <a:lstStyle/>
                    <a:p>
                      <a:pPr algn="r" fontAlgn="ctr"/>
                      <a:r>
                        <a:rPr lang="en-US">
                          <a:effectLst/>
                        </a:rPr>
                        <a:t>0.886590</a:t>
                      </a:r>
                    </a:p>
                  </a:txBody>
                  <a:tcPr anchor="ctr"/>
                </a:tc>
                <a:tc>
                  <a:txBody>
                    <a:bodyPr/>
                    <a:lstStyle/>
                    <a:p>
                      <a:pPr algn="r" fontAlgn="ctr"/>
                      <a:r>
                        <a:rPr lang="en-US">
                          <a:effectLst/>
                        </a:rPr>
                        <a:t>0.843168</a:t>
                      </a:r>
                    </a:p>
                  </a:txBody>
                  <a:tcPr anchor="ctr"/>
                </a:tc>
                <a:extLst>
                  <a:ext uri="{0D108BD9-81ED-4DB2-BD59-A6C34878D82A}">
                    <a16:rowId xmlns:a16="http://schemas.microsoft.com/office/drawing/2014/main" val="1049847587"/>
                  </a:ext>
                </a:extLst>
              </a:tr>
              <a:tr h="327103">
                <a:tc>
                  <a:txBody>
                    <a:bodyPr/>
                    <a:lstStyle/>
                    <a:p>
                      <a:pPr algn="r" fontAlgn="ctr"/>
                      <a:r>
                        <a:rPr lang="en-US">
                          <a:effectLst/>
                        </a:rPr>
                        <a:t>Tvec Trees Gridsearch</a:t>
                      </a:r>
                    </a:p>
                  </a:txBody>
                  <a:tcPr anchor="ctr"/>
                </a:tc>
                <a:tc>
                  <a:txBody>
                    <a:bodyPr/>
                    <a:lstStyle/>
                    <a:p>
                      <a:pPr algn="r" fontAlgn="ctr"/>
                      <a:r>
                        <a:rPr lang="en-US">
                          <a:effectLst/>
                        </a:rPr>
                        <a:t>0.895785</a:t>
                      </a:r>
                    </a:p>
                  </a:txBody>
                  <a:tcPr anchor="ctr"/>
                </a:tc>
                <a:tc>
                  <a:txBody>
                    <a:bodyPr/>
                    <a:lstStyle/>
                    <a:p>
                      <a:pPr algn="r" fontAlgn="ctr"/>
                      <a:r>
                        <a:rPr lang="en-US">
                          <a:effectLst/>
                        </a:rPr>
                        <a:t>0.827640</a:t>
                      </a:r>
                    </a:p>
                  </a:txBody>
                  <a:tcPr anchor="ctr"/>
                </a:tc>
                <a:extLst>
                  <a:ext uri="{0D108BD9-81ED-4DB2-BD59-A6C34878D82A}">
                    <a16:rowId xmlns:a16="http://schemas.microsoft.com/office/drawing/2014/main" val="1976302954"/>
                  </a:ext>
                </a:extLst>
              </a:tr>
              <a:tr h="327103">
                <a:tc>
                  <a:txBody>
                    <a:bodyPr/>
                    <a:lstStyle/>
                    <a:p>
                      <a:pPr algn="r" fontAlgn="ctr"/>
                      <a:r>
                        <a:rPr lang="en-US">
                          <a:effectLst/>
                        </a:rPr>
                        <a:t>cvec_bagclassifier_score</a:t>
                      </a:r>
                    </a:p>
                  </a:txBody>
                  <a:tcPr anchor="ctr"/>
                </a:tc>
                <a:tc>
                  <a:txBody>
                    <a:bodyPr/>
                    <a:lstStyle/>
                    <a:p>
                      <a:pPr algn="r" fontAlgn="ctr"/>
                      <a:r>
                        <a:rPr lang="en-US">
                          <a:effectLst/>
                        </a:rPr>
                        <a:t>1.000000</a:t>
                      </a:r>
                    </a:p>
                  </a:txBody>
                  <a:tcPr anchor="ctr"/>
                </a:tc>
                <a:tc>
                  <a:txBody>
                    <a:bodyPr/>
                    <a:lstStyle/>
                    <a:p>
                      <a:pPr algn="r" fontAlgn="ctr"/>
                      <a:r>
                        <a:rPr lang="en-US" dirty="0">
                          <a:effectLst/>
                          <a:highlight>
                            <a:srgbClr val="FF0000"/>
                          </a:highlight>
                        </a:rPr>
                        <a:t>0.874224</a:t>
                      </a:r>
                    </a:p>
                  </a:txBody>
                  <a:tcPr anchor="ctr"/>
                </a:tc>
                <a:extLst>
                  <a:ext uri="{0D108BD9-81ED-4DB2-BD59-A6C34878D82A}">
                    <a16:rowId xmlns:a16="http://schemas.microsoft.com/office/drawing/2014/main" val="3642579494"/>
                  </a:ext>
                </a:extLst>
              </a:tr>
              <a:tr h="327103">
                <a:tc>
                  <a:txBody>
                    <a:bodyPr/>
                    <a:lstStyle/>
                    <a:p>
                      <a:pPr algn="r" fontAlgn="ctr"/>
                      <a:r>
                        <a:rPr lang="en-US">
                          <a:effectLst/>
                        </a:rPr>
                        <a:t>tvec_bagclassifier_score</a:t>
                      </a:r>
                    </a:p>
                  </a:txBody>
                  <a:tcPr anchor="ctr"/>
                </a:tc>
                <a:tc>
                  <a:txBody>
                    <a:bodyPr/>
                    <a:lstStyle/>
                    <a:p>
                      <a:pPr algn="r" fontAlgn="ctr"/>
                      <a:r>
                        <a:rPr lang="en-US">
                          <a:effectLst/>
                        </a:rPr>
                        <a:t>1.000000</a:t>
                      </a:r>
                    </a:p>
                  </a:txBody>
                  <a:tcPr anchor="ctr"/>
                </a:tc>
                <a:tc>
                  <a:txBody>
                    <a:bodyPr/>
                    <a:lstStyle/>
                    <a:p>
                      <a:pPr algn="r" fontAlgn="ctr"/>
                      <a:r>
                        <a:rPr lang="en-US" dirty="0">
                          <a:effectLst/>
                          <a:highlight>
                            <a:srgbClr val="FF0000"/>
                          </a:highlight>
                        </a:rPr>
                        <a:t>0.87111</a:t>
                      </a:r>
                    </a:p>
                  </a:txBody>
                  <a:tcPr anchor="ctr"/>
                </a:tc>
                <a:extLst>
                  <a:ext uri="{0D108BD9-81ED-4DB2-BD59-A6C34878D82A}">
                    <a16:rowId xmlns:a16="http://schemas.microsoft.com/office/drawing/2014/main" val="49769312"/>
                  </a:ext>
                </a:extLst>
              </a:tr>
            </a:tbl>
          </a:graphicData>
        </a:graphic>
      </p:graphicFrame>
      <p:sp>
        <p:nvSpPr>
          <p:cNvPr id="6" name="TextBox 5">
            <a:extLst>
              <a:ext uri="{FF2B5EF4-FFF2-40B4-BE49-F238E27FC236}">
                <a16:creationId xmlns:a16="http://schemas.microsoft.com/office/drawing/2014/main" id="{04BD092E-64F3-1E4D-A1F0-F064368D9953}"/>
              </a:ext>
            </a:extLst>
          </p:cNvPr>
          <p:cNvSpPr txBox="1"/>
          <p:nvPr/>
        </p:nvSpPr>
        <p:spPr>
          <a:xfrm>
            <a:off x="685800" y="6072809"/>
            <a:ext cx="10820400" cy="369332"/>
          </a:xfrm>
          <a:prstGeom prst="rect">
            <a:avLst/>
          </a:prstGeom>
          <a:noFill/>
        </p:spPr>
        <p:txBody>
          <a:bodyPr wrap="square" rtlCol="0">
            <a:spAutoFit/>
          </a:bodyPr>
          <a:lstStyle/>
          <a:p>
            <a:r>
              <a:rPr lang="en-US" dirty="0"/>
              <a:t>Overall, worse results than the log regressions. </a:t>
            </a:r>
          </a:p>
        </p:txBody>
      </p:sp>
    </p:spTree>
    <p:extLst>
      <p:ext uri="{BB962C8B-B14F-4D97-AF65-F5344CB8AC3E}">
        <p14:creationId xmlns:p14="http://schemas.microsoft.com/office/powerpoint/2010/main" val="2056948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D200-0461-FD43-9EA5-6B780AE48EDD}"/>
              </a:ext>
            </a:extLst>
          </p:cNvPr>
          <p:cNvSpPr>
            <a:spLocks noGrp="1"/>
          </p:cNvSpPr>
          <p:nvPr>
            <p:ph type="title"/>
          </p:nvPr>
        </p:nvSpPr>
        <p:spPr>
          <a:xfrm>
            <a:off x="443053" y="1679713"/>
            <a:ext cx="3164851" cy="1450308"/>
          </a:xfrm>
        </p:spPr>
        <p:txBody>
          <a:bodyPr/>
          <a:lstStyle/>
          <a:p>
            <a:pPr algn="l"/>
            <a:r>
              <a:rPr lang="en-US" dirty="0"/>
              <a:t>Model Evolution</a:t>
            </a:r>
          </a:p>
        </p:txBody>
      </p:sp>
      <p:pic>
        <p:nvPicPr>
          <p:cNvPr id="4" name="Picture 3">
            <a:extLst>
              <a:ext uri="{FF2B5EF4-FFF2-40B4-BE49-F238E27FC236}">
                <a16:creationId xmlns:a16="http://schemas.microsoft.com/office/drawing/2014/main" id="{97485C73-3EEE-DD4F-8C47-2D3F0B4B72AC}"/>
              </a:ext>
            </a:extLst>
          </p:cNvPr>
          <p:cNvPicPr>
            <a:picLocks noChangeAspect="1"/>
          </p:cNvPicPr>
          <p:nvPr/>
        </p:nvPicPr>
        <p:blipFill>
          <a:blip r:embed="rId2"/>
          <a:stretch>
            <a:fillRect/>
          </a:stretch>
        </p:blipFill>
        <p:spPr>
          <a:xfrm>
            <a:off x="5470727" y="252393"/>
            <a:ext cx="5824331" cy="6605607"/>
          </a:xfrm>
          <a:prstGeom prst="rect">
            <a:avLst/>
          </a:prstGeom>
        </p:spPr>
      </p:pic>
    </p:spTree>
    <p:extLst>
      <p:ext uri="{BB962C8B-B14F-4D97-AF65-F5344CB8AC3E}">
        <p14:creationId xmlns:p14="http://schemas.microsoft.com/office/powerpoint/2010/main" val="191467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CE693B-D48B-9647-87AB-A40155788E9F}"/>
              </a:ext>
            </a:extLst>
          </p:cNvPr>
          <p:cNvSpPr>
            <a:spLocks noGrp="1"/>
          </p:cNvSpPr>
          <p:nvPr>
            <p:ph idx="1"/>
          </p:nvPr>
        </p:nvSpPr>
        <p:spPr>
          <a:xfrm>
            <a:off x="5645437" y="1161313"/>
            <a:ext cx="6374942" cy="2634981"/>
          </a:xfrm>
        </p:spPr>
        <p:txBody>
          <a:bodyPr anchor="ctr">
            <a:normAutofit/>
          </a:bodyPr>
          <a:lstStyle/>
          <a:p>
            <a:pPr fontAlgn="ctr"/>
            <a:r>
              <a:rPr lang="en-US" sz="2000" b="1" dirty="0" err="1"/>
              <a:t>cvec_score_log</a:t>
            </a:r>
            <a:r>
              <a:rPr lang="en-US" sz="2000" b="1" dirty="0"/>
              <a:t> (from the </a:t>
            </a:r>
            <a:r>
              <a:rPr lang="en-US" sz="2000" b="1" dirty="0" err="1"/>
              <a:t>all_text</a:t>
            </a:r>
            <a:r>
              <a:rPr lang="en-US" sz="2000" b="1" dirty="0"/>
              <a:t> model)</a:t>
            </a:r>
            <a:endParaRPr lang="en-US" sz="2000" dirty="0"/>
          </a:p>
          <a:p>
            <a:pPr lvl="1" fontAlgn="ctr"/>
            <a:r>
              <a:rPr lang="en-US" b="1" dirty="0" err="1"/>
              <a:t>Train_score</a:t>
            </a:r>
            <a:r>
              <a:rPr lang="en-US" b="1" dirty="0"/>
              <a:t>:  0.987739</a:t>
            </a:r>
            <a:endParaRPr lang="en-US" dirty="0"/>
          </a:p>
          <a:p>
            <a:pPr lvl="1" fontAlgn="ctr"/>
            <a:r>
              <a:rPr lang="en-US" b="1" dirty="0" err="1"/>
              <a:t>Test_score</a:t>
            </a:r>
            <a:r>
              <a:rPr lang="en-US" b="1" dirty="0"/>
              <a:t> : 0.883540</a:t>
            </a:r>
            <a:endParaRPr lang="en-US" dirty="0"/>
          </a:p>
          <a:p>
            <a:endParaRPr lang="en-US" sz="2000" dirty="0"/>
          </a:p>
        </p:txBody>
      </p:sp>
      <p:pic>
        <p:nvPicPr>
          <p:cNvPr id="19" name="Picture 18">
            <a:extLst>
              <a:ext uri="{FF2B5EF4-FFF2-40B4-BE49-F238E27FC236}">
                <a16:creationId xmlns:a16="http://schemas.microsoft.com/office/drawing/2014/main" id="{287356FD-82C7-4E0B-9494-355CAE397D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alphaModFix amt="75000"/>
            <a:extLst>
              <a:ext uri="{28A0092B-C50C-407E-A947-70E740481C1C}">
                <a14:useLocalDpi xmlns:a14="http://schemas.microsoft.com/office/drawing/2010/main" val="0"/>
              </a:ext>
            </a:extLst>
          </a:blip>
          <a:srcRect r="62946" b="15805"/>
          <a:stretch/>
        </p:blipFill>
        <p:spPr>
          <a:xfrm rot="5400000" flipH="1" flipV="1">
            <a:off x="8887991" y="3553991"/>
            <a:ext cx="4517571" cy="2090448"/>
          </a:xfrm>
          <a:prstGeom prst="rect">
            <a:avLst/>
          </a:prstGeom>
          <a:noFill/>
        </p:spPr>
      </p:pic>
      <p:sp>
        <p:nvSpPr>
          <p:cNvPr id="2" name="Title 1">
            <a:extLst>
              <a:ext uri="{FF2B5EF4-FFF2-40B4-BE49-F238E27FC236}">
                <a16:creationId xmlns:a16="http://schemas.microsoft.com/office/drawing/2014/main" id="{55A4FCEF-0C17-6542-9686-8B1D32EFB596}"/>
              </a:ext>
            </a:extLst>
          </p:cNvPr>
          <p:cNvSpPr>
            <a:spLocks noGrp="1"/>
          </p:cNvSpPr>
          <p:nvPr>
            <p:ph type="title"/>
          </p:nvPr>
        </p:nvSpPr>
        <p:spPr>
          <a:xfrm>
            <a:off x="7001677" y="162837"/>
            <a:ext cx="4761956" cy="1293028"/>
          </a:xfrm>
        </p:spPr>
        <p:txBody>
          <a:bodyPr>
            <a:normAutofit/>
          </a:bodyPr>
          <a:lstStyle/>
          <a:p>
            <a:pPr algn="l"/>
            <a:r>
              <a:rPr lang="en-US" dirty="0"/>
              <a:t>Best Model</a:t>
            </a:r>
          </a:p>
        </p:txBody>
      </p:sp>
      <p:pic>
        <p:nvPicPr>
          <p:cNvPr id="11" name="Picture 10">
            <a:extLst>
              <a:ext uri="{FF2B5EF4-FFF2-40B4-BE49-F238E27FC236}">
                <a16:creationId xmlns:a16="http://schemas.microsoft.com/office/drawing/2014/main" id="{6D49BFDE-BCF2-1247-AEBA-F4553BEE7446}"/>
              </a:ext>
            </a:extLst>
          </p:cNvPr>
          <p:cNvPicPr>
            <a:picLocks noChangeAspect="1"/>
          </p:cNvPicPr>
          <p:nvPr/>
        </p:nvPicPr>
        <p:blipFill>
          <a:blip r:embed="rId3"/>
          <a:stretch>
            <a:fillRect/>
          </a:stretch>
        </p:blipFill>
        <p:spPr>
          <a:xfrm>
            <a:off x="256747" y="108024"/>
            <a:ext cx="5131943" cy="6749976"/>
          </a:xfrm>
          <a:prstGeom prst="rect">
            <a:avLst/>
          </a:prstGeom>
        </p:spPr>
      </p:pic>
      <p:cxnSp>
        <p:nvCxnSpPr>
          <p:cNvPr id="6" name="Straight Arrow Connector 5">
            <a:extLst>
              <a:ext uri="{FF2B5EF4-FFF2-40B4-BE49-F238E27FC236}">
                <a16:creationId xmlns:a16="http://schemas.microsoft.com/office/drawing/2014/main" id="{D408D6A3-73A2-4F4B-A6E1-A1B7181C817A}"/>
              </a:ext>
            </a:extLst>
          </p:cNvPr>
          <p:cNvCxnSpPr/>
          <p:nvPr/>
        </p:nvCxnSpPr>
        <p:spPr>
          <a:xfrm flipH="1" flipV="1">
            <a:off x="5747922" y="3260034"/>
            <a:ext cx="914400" cy="73152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A31F0B-CF3D-6B44-8A47-A28FD9BFC59B}"/>
              </a:ext>
            </a:extLst>
          </p:cNvPr>
          <p:cNvSpPr txBox="1"/>
          <p:nvPr/>
        </p:nvSpPr>
        <p:spPr>
          <a:xfrm>
            <a:off x="7001677" y="3866322"/>
            <a:ext cx="2843128" cy="523220"/>
          </a:xfrm>
          <a:prstGeom prst="rect">
            <a:avLst/>
          </a:prstGeom>
          <a:noFill/>
        </p:spPr>
        <p:txBody>
          <a:bodyPr wrap="square" rtlCol="0">
            <a:spAutoFit/>
          </a:bodyPr>
          <a:lstStyle/>
          <a:p>
            <a:r>
              <a:rPr lang="en-US" sz="2800" b="1" u="sng" dirty="0"/>
              <a:t>Test-score only</a:t>
            </a:r>
          </a:p>
        </p:txBody>
      </p:sp>
    </p:spTree>
    <p:extLst>
      <p:ext uri="{BB962C8B-B14F-4D97-AF65-F5344CB8AC3E}">
        <p14:creationId xmlns:p14="http://schemas.microsoft.com/office/powerpoint/2010/main" val="393689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3C49-864E-4242-B4A8-3F4A96E3E5C0}"/>
              </a:ext>
            </a:extLst>
          </p:cNvPr>
          <p:cNvSpPr>
            <a:spLocks noGrp="1"/>
          </p:cNvSpPr>
          <p:nvPr>
            <p:ph type="title"/>
          </p:nvPr>
        </p:nvSpPr>
        <p:spPr>
          <a:xfrm>
            <a:off x="7305260" y="764373"/>
            <a:ext cx="4200939" cy="1293028"/>
          </a:xfrm>
        </p:spPr>
        <p:txBody>
          <a:bodyPr/>
          <a:lstStyle/>
          <a:p>
            <a:r>
              <a:rPr lang="en-US" dirty="0"/>
              <a:t>Conclusions</a:t>
            </a:r>
          </a:p>
        </p:txBody>
      </p:sp>
      <p:sp>
        <p:nvSpPr>
          <p:cNvPr id="3" name="Content Placeholder 2">
            <a:extLst>
              <a:ext uri="{FF2B5EF4-FFF2-40B4-BE49-F238E27FC236}">
                <a16:creationId xmlns:a16="http://schemas.microsoft.com/office/drawing/2014/main" id="{1308300C-6545-3B4B-9EA9-0775A8DFC8BF}"/>
              </a:ext>
            </a:extLst>
          </p:cNvPr>
          <p:cNvSpPr>
            <a:spLocks noGrp="1"/>
          </p:cNvSpPr>
          <p:nvPr>
            <p:ph idx="1"/>
          </p:nvPr>
        </p:nvSpPr>
        <p:spPr/>
        <p:txBody>
          <a:bodyPr/>
          <a:lstStyle/>
          <a:p>
            <a:r>
              <a:rPr lang="en-US" dirty="0"/>
              <a:t>The two subreddits differ more by their texts than by their titles.</a:t>
            </a:r>
          </a:p>
          <a:p>
            <a:r>
              <a:rPr lang="en-US" dirty="0"/>
              <a:t>This makes sense since the titles are basically the questions regarding the advice requested. These follow a similar format in both, which leads to the similar top-10 words in both subreddits.</a:t>
            </a:r>
          </a:p>
          <a:p>
            <a:r>
              <a:rPr lang="en-US" dirty="0"/>
              <a:t>Nevertheless, what changes is the explanation of those requests. The text includes an explanation of the question posted. Presumably, in the subreddit ‘Advice’ titles are basic, and the explanations are more realistic. But in the subreddit ‘</a:t>
            </a:r>
            <a:r>
              <a:rPr lang="en-US" dirty="0" err="1"/>
              <a:t>shittyadvice</a:t>
            </a:r>
            <a:r>
              <a:rPr lang="en-US" dirty="0"/>
              <a:t>’ while the titles are also basic and similar in style to the ‘Advice’ titles, the explanation might be ‘shitty’; just like the advice it is about to receive.</a:t>
            </a:r>
          </a:p>
        </p:txBody>
      </p:sp>
    </p:spTree>
    <p:extLst>
      <p:ext uri="{BB962C8B-B14F-4D97-AF65-F5344CB8AC3E}">
        <p14:creationId xmlns:p14="http://schemas.microsoft.com/office/powerpoint/2010/main" val="48170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3E00-CF0C-3046-8814-0C3C9062728F}"/>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4B72DF32-6309-0341-BFF7-CB111DF2A0B8}"/>
              </a:ext>
            </a:extLst>
          </p:cNvPr>
          <p:cNvSpPr>
            <a:spLocks noGrp="1"/>
          </p:cNvSpPr>
          <p:nvPr>
            <p:ph idx="1"/>
          </p:nvPr>
        </p:nvSpPr>
        <p:spPr/>
        <p:txBody>
          <a:bodyPr>
            <a:normAutofit fontScale="77500" lnSpcReduction="20000"/>
          </a:bodyPr>
          <a:lstStyle/>
          <a:p>
            <a:pPr marL="0" indent="0">
              <a:lnSpc>
                <a:spcPct val="120000"/>
              </a:lnSpc>
              <a:buNone/>
            </a:pPr>
            <a:r>
              <a:rPr lang="en-US" dirty="0"/>
              <a:t>The saying goes like this: </a:t>
            </a:r>
            <a:r>
              <a:rPr lang="en-US" b="1" u="sng" dirty="0"/>
              <a:t>"(There's) no such thing as a stupid question (only a stupid answer)”.</a:t>
            </a:r>
          </a:p>
          <a:p>
            <a:pPr>
              <a:lnSpc>
                <a:spcPct val="120000"/>
              </a:lnSpc>
            </a:pPr>
            <a:endParaRPr lang="en-US" dirty="0"/>
          </a:p>
          <a:p>
            <a:pPr>
              <a:lnSpc>
                <a:spcPct val="120000"/>
              </a:lnSpc>
            </a:pPr>
            <a:r>
              <a:rPr lang="en-US" dirty="0"/>
              <a:t>The Boston Institute of Linguistics (BIL) wants to obtain hard evidence on the extent to which this saying is true. While the underlying goal of this saying is to support the quest for knowledge (by getting rid of the fear to look 'not-smart' for asking questions), the BIL believes that there might be some linguistic truth in this saying. </a:t>
            </a:r>
          </a:p>
          <a:p>
            <a:pPr>
              <a:lnSpc>
                <a:spcPct val="120000"/>
              </a:lnSpc>
            </a:pPr>
            <a:r>
              <a:rPr lang="en-US" dirty="0"/>
              <a:t>They want us to analyze whether there is much difference between the questions that obtain serious responses, and those that obtain 'bad-responses'. </a:t>
            </a:r>
          </a:p>
          <a:p>
            <a:pPr>
              <a:lnSpc>
                <a:spcPct val="120000"/>
              </a:lnSpc>
            </a:pPr>
            <a:r>
              <a:rPr lang="en-US" dirty="0"/>
              <a:t>The BIL has asked us to look for 'subreddits' where the answers given to potentially normal questions are bad responses, and to compare them to the questions from another subreddit where the questions receive good/normal responses. </a:t>
            </a:r>
          </a:p>
        </p:txBody>
      </p:sp>
    </p:spTree>
    <p:extLst>
      <p:ext uri="{BB962C8B-B14F-4D97-AF65-F5344CB8AC3E}">
        <p14:creationId xmlns:p14="http://schemas.microsoft.com/office/powerpoint/2010/main" val="121668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EA98-39B4-5C44-88BF-3D3D4C4A2A74}"/>
              </a:ext>
            </a:extLst>
          </p:cNvPr>
          <p:cNvSpPr>
            <a:spLocks noGrp="1"/>
          </p:cNvSpPr>
          <p:nvPr>
            <p:ph type="title"/>
          </p:nvPr>
        </p:nvSpPr>
        <p:spPr>
          <a:xfrm>
            <a:off x="6321287" y="764373"/>
            <a:ext cx="5184913" cy="1293028"/>
          </a:xfrm>
        </p:spPr>
        <p:txBody>
          <a:bodyPr/>
          <a:lstStyle/>
          <a:p>
            <a:r>
              <a:rPr lang="en-US" dirty="0"/>
              <a:t>Final Responses</a:t>
            </a:r>
          </a:p>
        </p:txBody>
      </p:sp>
      <p:sp>
        <p:nvSpPr>
          <p:cNvPr id="4" name="Content Placeholder 3">
            <a:extLst>
              <a:ext uri="{FF2B5EF4-FFF2-40B4-BE49-F238E27FC236}">
                <a16:creationId xmlns:a16="http://schemas.microsoft.com/office/drawing/2014/main" id="{D48A8DB2-AF6E-974C-8FA1-2F8CA88DFD12}"/>
              </a:ext>
            </a:extLst>
          </p:cNvPr>
          <p:cNvSpPr txBox="1">
            <a:spLocks noGrp="1"/>
          </p:cNvSpPr>
          <p:nvPr>
            <p:ph idx="1"/>
          </p:nvPr>
        </p:nvSpPr>
        <p:spPr>
          <a:xfrm>
            <a:off x="685800" y="1727422"/>
            <a:ext cx="11201400" cy="2416046"/>
          </a:xfrm>
          <a:prstGeom prst="rect">
            <a:avLst/>
          </a:prstGeom>
          <a:noFill/>
        </p:spPr>
        <p:txBody>
          <a:bodyPr wrap="square" rtlCol="0">
            <a:spAutoFit/>
          </a:bodyPr>
          <a:lstStyle/>
          <a:p>
            <a:r>
              <a:rPr lang="en-US" b="1" u="sng" dirty="0"/>
              <a:t>Focus Questions: </a:t>
            </a:r>
          </a:p>
          <a:p>
            <a:pPr lvl="1">
              <a:buFont typeface="Courier New" panose="02070309020205020404" pitchFamily="49" charset="0"/>
              <a:buChar char="o"/>
            </a:pPr>
            <a:r>
              <a:rPr lang="en-US" dirty="0"/>
              <a:t>To what extent can we differentiate whether a post is from the r/Advice subreddit or from the r/</a:t>
            </a:r>
            <a:r>
              <a:rPr lang="en-US" dirty="0" err="1"/>
              <a:t>shittysubreddit</a:t>
            </a:r>
            <a:r>
              <a:rPr lang="en-US" dirty="0"/>
              <a:t>, by only looking at the post </a:t>
            </a:r>
            <a:r>
              <a:rPr lang="en-US" b="1" u="sng" dirty="0"/>
              <a:t>titles</a:t>
            </a:r>
            <a:r>
              <a:rPr lang="en-US" dirty="0"/>
              <a:t>? </a:t>
            </a:r>
          </a:p>
          <a:p>
            <a:pPr lvl="4">
              <a:buFont typeface="Courier New" panose="02070309020205020404" pitchFamily="49" charset="0"/>
              <a:buChar char="o"/>
            </a:pPr>
            <a:r>
              <a:rPr lang="en-US" dirty="0">
                <a:solidFill>
                  <a:srgbClr val="FF0000"/>
                </a:solidFill>
              </a:rPr>
              <a:t>Close to 70% accuracy</a:t>
            </a:r>
          </a:p>
          <a:p>
            <a:pPr lvl="1">
              <a:buFont typeface="Courier New" panose="02070309020205020404" pitchFamily="49" charset="0"/>
              <a:buChar char="o"/>
            </a:pPr>
            <a:r>
              <a:rPr lang="en-US" dirty="0"/>
              <a:t>How can we improve our predictions?</a:t>
            </a:r>
          </a:p>
          <a:p>
            <a:pPr lvl="4">
              <a:buFont typeface="Courier New" panose="02070309020205020404" pitchFamily="49" charset="0"/>
              <a:buChar char="o"/>
            </a:pPr>
            <a:r>
              <a:rPr lang="en-US" dirty="0">
                <a:solidFill>
                  <a:srgbClr val="FF0000"/>
                </a:solidFill>
              </a:rPr>
              <a:t>By including the texts we obtain an 88% accuracy</a:t>
            </a:r>
          </a:p>
          <a:p>
            <a:endParaRPr lang="en-US" dirty="0"/>
          </a:p>
        </p:txBody>
      </p:sp>
      <p:graphicFrame>
        <p:nvGraphicFramePr>
          <p:cNvPr id="5" name="Table 4">
            <a:extLst>
              <a:ext uri="{FF2B5EF4-FFF2-40B4-BE49-F238E27FC236}">
                <a16:creationId xmlns:a16="http://schemas.microsoft.com/office/drawing/2014/main" id="{668CF99F-405E-9E4C-96C3-219D214555DF}"/>
              </a:ext>
            </a:extLst>
          </p:cNvPr>
          <p:cNvGraphicFramePr>
            <a:graphicFrameLocks noGrp="1"/>
          </p:cNvGraphicFramePr>
          <p:nvPr>
            <p:extLst>
              <p:ext uri="{D42A27DB-BD31-4B8C-83A1-F6EECF244321}">
                <p14:modId xmlns:p14="http://schemas.microsoft.com/office/powerpoint/2010/main" val="3054064203"/>
              </p:ext>
            </p:extLst>
          </p:nvPr>
        </p:nvGraphicFramePr>
        <p:xfrm>
          <a:off x="606287" y="4228430"/>
          <a:ext cx="9849680" cy="741680"/>
        </p:xfrm>
        <a:graphic>
          <a:graphicData uri="http://schemas.openxmlformats.org/drawingml/2006/table">
            <a:tbl>
              <a:tblPr firstRow="1" bandRow="1">
                <a:tableStyleId>{5C22544A-7EE6-4342-B048-85BDC9FD1C3A}</a:tableStyleId>
              </a:tblPr>
              <a:tblGrid>
                <a:gridCol w="4924840">
                  <a:extLst>
                    <a:ext uri="{9D8B030D-6E8A-4147-A177-3AD203B41FA5}">
                      <a16:colId xmlns:a16="http://schemas.microsoft.com/office/drawing/2014/main" val="950823463"/>
                    </a:ext>
                  </a:extLst>
                </a:gridCol>
                <a:gridCol w="4924840">
                  <a:extLst>
                    <a:ext uri="{9D8B030D-6E8A-4147-A177-3AD203B41FA5}">
                      <a16:colId xmlns:a16="http://schemas.microsoft.com/office/drawing/2014/main" val="41011321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Classification 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err="1">
                          <a:effectLst/>
                        </a:rPr>
                        <a:t>Test_Score</a:t>
                      </a:r>
                      <a:endParaRPr lang="en-US" b="1" dirty="0">
                        <a:effectLst/>
                      </a:endParaRPr>
                    </a:p>
                  </a:txBody>
                  <a:tcPr/>
                </a:tc>
                <a:extLst>
                  <a:ext uri="{0D108BD9-81ED-4DB2-BD59-A6C34878D82A}">
                    <a16:rowId xmlns:a16="http://schemas.microsoft.com/office/drawing/2014/main" val="2298457630"/>
                  </a:ext>
                </a:extLst>
              </a:tr>
              <a:tr h="370840">
                <a:tc>
                  <a:txBody>
                    <a:bodyPr/>
                    <a:lstStyle/>
                    <a:p>
                      <a:pPr algn="ctr" fontAlgn="ctr"/>
                      <a:r>
                        <a:rPr lang="en-US" dirty="0" err="1">
                          <a:effectLst/>
                        </a:rPr>
                        <a:t>tvec_score_log</a:t>
                      </a:r>
                      <a:endParaRPr lang="en-US" dirty="0">
                        <a:effectLst/>
                      </a:endParaRPr>
                    </a:p>
                  </a:txBody>
                  <a:tcPr/>
                </a:tc>
                <a:tc>
                  <a:txBody>
                    <a:bodyPr/>
                    <a:lstStyle/>
                    <a:p>
                      <a:pPr algn="ctr" fontAlgn="ctr"/>
                      <a:r>
                        <a:rPr lang="en-US" sz="1800" b="0" i="0" kern="1200" dirty="0">
                          <a:solidFill>
                            <a:schemeClr val="dk1"/>
                          </a:solidFill>
                          <a:effectLst/>
                          <a:latin typeface="+mn-lt"/>
                          <a:ea typeface="+mn-ea"/>
                          <a:cs typeface="+mn-cs"/>
                        </a:rPr>
                        <a:t>0.706522</a:t>
                      </a:r>
                      <a:endParaRPr lang="en-US" dirty="0">
                        <a:effectLst/>
                      </a:endParaRPr>
                    </a:p>
                  </a:txBody>
                  <a:tcPr/>
                </a:tc>
                <a:extLst>
                  <a:ext uri="{0D108BD9-81ED-4DB2-BD59-A6C34878D82A}">
                    <a16:rowId xmlns:a16="http://schemas.microsoft.com/office/drawing/2014/main" val="3570702772"/>
                  </a:ext>
                </a:extLst>
              </a:tr>
            </a:tbl>
          </a:graphicData>
        </a:graphic>
      </p:graphicFrame>
      <p:graphicFrame>
        <p:nvGraphicFramePr>
          <p:cNvPr id="7" name="Table 6">
            <a:extLst>
              <a:ext uri="{FF2B5EF4-FFF2-40B4-BE49-F238E27FC236}">
                <a16:creationId xmlns:a16="http://schemas.microsoft.com/office/drawing/2014/main" id="{633DBEA0-4617-C04D-84AD-2AAD059291FA}"/>
              </a:ext>
            </a:extLst>
          </p:cNvPr>
          <p:cNvGraphicFramePr>
            <a:graphicFrameLocks noGrp="1"/>
          </p:cNvGraphicFramePr>
          <p:nvPr>
            <p:extLst>
              <p:ext uri="{D42A27DB-BD31-4B8C-83A1-F6EECF244321}">
                <p14:modId xmlns:p14="http://schemas.microsoft.com/office/powerpoint/2010/main" val="3289693096"/>
              </p:ext>
            </p:extLst>
          </p:nvPr>
        </p:nvGraphicFramePr>
        <p:xfrm>
          <a:off x="606287" y="5620303"/>
          <a:ext cx="9849680" cy="741680"/>
        </p:xfrm>
        <a:graphic>
          <a:graphicData uri="http://schemas.openxmlformats.org/drawingml/2006/table">
            <a:tbl>
              <a:tblPr firstRow="1" bandRow="1">
                <a:tableStyleId>{5C22544A-7EE6-4342-B048-85BDC9FD1C3A}</a:tableStyleId>
              </a:tblPr>
              <a:tblGrid>
                <a:gridCol w="4929809">
                  <a:extLst>
                    <a:ext uri="{9D8B030D-6E8A-4147-A177-3AD203B41FA5}">
                      <a16:colId xmlns:a16="http://schemas.microsoft.com/office/drawing/2014/main" val="950823463"/>
                    </a:ext>
                  </a:extLst>
                </a:gridCol>
                <a:gridCol w="4919871">
                  <a:extLst>
                    <a:ext uri="{9D8B030D-6E8A-4147-A177-3AD203B41FA5}">
                      <a16:colId xmlns:a16="http://schemas.microsoft.com/office/drawing/2014/main" val="41011321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effectLst/>
                        </a:rPr>
                        <a:t>Classification 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err="1">
                          <a:effectLst/>
                        </a:rPr>
                        <a:t>Test_Score</a:t>
                      </a:r>
                      <a:endParaRPr lang="en-US" b="1" dirty="0">
                        <a:effectLst/>
                      </a:endParaRPr>
                    </a:p>
                  </a:txBody>
                  <a:tcPr/>
                </a:tc>
                <a:extLst>
                  <a:ext uri="{0D108BD9-81ED-4DB2-BD59-A6C34878D82A}">
                    <a16:rowId xmlns:a16="http://schemas.microsoft.com/office/drawing/2014/main" val="2298457630"/>
                  </a:ext>
                </a:extLst>
              </a:tr>
              <a:tr h="370840">
                <a:tc>
                  <a:txBody>
                    <a:bodyPr/>
                    <a:lstStyle/>
                    <a:p>
                      <a:pPr algn="ctr" fontAlgn="ctr"/>
                      <a:r>
                        <a:rPr lang="en-US" dirty="0" err="1">
                          <a:effectLst/>
                        </a:rPr>
                        <a:t>cvec_score_log</a:t>
                      </a:r>
                      <a:endParaRPr lang="en-US" dirty="0">
                        <a:effectLst/>
                      </a:endParaRPr>
                    </a:p>
                  </a:txBody>
                  <a:tcPr anchor="ctr"/>
                </a:tc>
                <a:tc>
                  <a:txBody>
                    <a:bodyPr/>
                    <a:lstStyle/>
                    <a:p>
                      <a:pPr algn="ctr" fontAlgn="ctr"/>
                      <a:r>
                        <a:rPr lang="en-US" dirty="0">
                          <a:effectLst/>
                        </a:rPr>
                        <a:t>0.883540</a:t>
                      </a:r>
                    </a:p>
                  </a:txBody>
                  <a:tcPr anchor="ctr"/>
                </a:tc>
                <a:extLst>
                  <a:ext uri="{0D108BD9-81ED-4DB2-BD59-A6C34878D82A}">
                    <a16:rowId xmlns:a16="http://schemas.microsoft.com/office/drawing/2014/main" val="3570702772"/>
                  </a:ext>
                </a:extLst>
              </a:tr>
            </a:tbl>
          </a:graphicData>
        </a:graphic>
      </p:graphicFrame>
      <p:sp>
        <p:nvSpPr>
          <p:cNvPr id="8" name="TextBox 7">
            <a:extLst>
              <a:ext uri="{FF2B5EF4-FFF2-40B4-BE49-F238E27FC236}">
                <a16:creationId xmlns:a16="http://schemas.microsoft.com/office/drawing/2014/main" id="{7C645621-7ED4-374C-8617-3D019BA07522}"/>
              </a:ext>
            </a:extLst>
          </p:cNvPr>
          <p:cNvSpPr txBox="1"/>
          <p:nvPr/>
        </p:nvSpPr>
        <p:spPr>
          <a:xfrm>
            <a:off x="606287" y="3816617"/>
            <a:ext cx="5168348" cy="369332"/>
          </a:xfrm>
          <a:prstGeom prst="rect">
            <a:avLst/>
          </a:prstGeom>
          <a:noFill/>
        </p:spPr>
        <p:txBody>
          <a:bodyPr wrap="square" rtlCol="0">
            <a:spAutoFit/>
          </a:bodyPr>
          <a:lstStyle/>
          <a:p>
            <a:r>
              <a:rPr lang="en-US" dirty="0"/>
              <a:t>Only using the ‘titles’:</a:t>
            </a:r>
          </a:p>
        </p:txBody>
      </p:sp>
      <p:sp>
        <p:nvSpPr>
          <p:cNvPr id="9" name="TextBox 8">
            <a:extLst>
              <a:ext uri="{FF2B5EF4-FFF2-40B4-BE49-F238E27FC236}">
                <a16:creationId xmlns:a16="http://schemas.microsoft.com/office/drawing/2014/main" id="{30169B8A-C000-BD48-BCA2-7375BDCCBC33}"/>
              </a:ext>
            </a:extLst>
          </p:cNvPr>
          <p:cNvSpPr txBox="1"/>
          <p:nvPr/>
        </p:nvSpPr>
        <p:spPr>
          <a:xfrm>
            <a:off x="606287" y="5247859"/>
            <a:ext cx="5168348" cy="369332"/>
          </a:xfrm>
          <a:prstGeom prst="rect">
            <a:avLst/>
          </a:prstGeom>
          <a:noFill/>
        </p:spPr>
        <p:txBody>
          <a:bodyPr wrap="square" rtlCol="0">
            <a:spAutoFit/>
          </a:bodyPr>
          <a:lstStyle/>
          <a:p>
            <a:r>
              <a:rPr lang="en-US" dirty="0"/>
              <a:t>Using the ‘titles’ and ‘text’:</a:t>
            </a:r>
          </a:p>
        </p:txBody>
      </p:sp>
      <p:sp>
        <p:nvSpPr>
          <p:cNvPr id="10" name="Right Brace 9">
            <a:extLst>
              <a:ext uri="{FF2B5EF4-FFF2-40B4-BE49-F238E27FC236}">
                <a16:creationId xmlns:a16="http://schemas.microsoft.com/office/drawing/2014/main" id="{CB9EFF12-FDA9-9D4E-98C0-779FBBB09814}"/>
              </a:ext>
            </a:extLst>
          </p:cNvPr>
          <p:cNvSpPr/>
          <p:nvPr/>
        </p:nvSpPr>
        <p:spPr>
          <a:xfrm>
            <a:off x="10764078" y="4611756"/>
            <a:ext cx="367748" cy="1570383"/>
          </a:xfrm>
          <a:prstGeom prst="righ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ED46C1D-1B20-C54D-A56D-9F45A33674F8}"/>
              </a:ext>
            </a:extLst>
          </p:cNvPr>
          <p:cNvSpPr txBox="1"/>
          <p:nvPr/>
        </p:nvSpPr>
        <p:spPr>
          <a:xfrm>
            <a:off x="11251096" y="5212281"/>
            <a:ext cx="864704" cy="369332"/>
          </a:xfrm>
          <a:prstGeom prst="rect">
            <a:avLst/>
          </a:prstGeom>
          <a:noFill/>
        </p:spPr>
        <p:txBody>
          <a:bodyPr wrap="square" rtlCol="0">
            <a:spAutoFit/>
          </a:bodyPr>
          <a:lstStyle/>
          <a:p>
            <a:r>
              <a:rPr lang="en-US" b="1" dirty="0">
                <a:solidFill>
                  <a:srgbClr val="FF0000"/>
                </a:solidFill>
              </a:rPr>
              <a:t>&gt;15%</a:t>
            </a:r>
          </a:p>
        </p:txBody>
      </p:sp>
    </p:spTree>
    <p:extLst>
      <p:ext uri="{BB962C8B-B14F-4D97-AF65-F5344CB8AC3E}">
        <p14:creationId xmlns:p14="http://schemas.microsoft.com/office/powerpoint/2010/main" val="248057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0ADBF83-D8FC-F44D-9844-A5B242EF2545}"/>
              </a:ext>
            </a:extLst>
          </p:cNvPr>
          <p:cNvSpPr>
            <a:spLocks noGrp="1"/>
          </p:cNvSpPr>
          <p:nvPr>
            <p:ph type="title"/>
          </p:nvPr>
        </p:nvSpPr>
        <p:spPr>
          <a:xfrm>
            <a:off x="685800" y="1333131"/>
            <a:ext cx="5029201" cy="784251"/>
          </a:xfrm>
        </p:spPr>
        <p:txBody>
          <a:bodyPr vert="horz" lIns="91440" tIns="45720" rIns="91440" bIns="45720" rtlCol="0" anchor="b">
            <a:normAutofit/>
          </a:bodyPr>
          <a:lstStyle/>
          <a:p>
            <a:pPr algn="l"/>
            <a:r>
              <a:rPr lang="en-US" sz="3200" kern="1200" cap="all" baseline="0" dirty="0">
                <a:solidFill>
                  <a:schemeClr val="tx1"/>
                </a:solidFill>
                <a:latin typeface="+mj-lt"/>
                <a:ea typeface="+mj-ea"/>
                <a:cs typeface="+mj-cs"/>
              </a:rPr>
              <a:t>The focus questions</a:t>
            </a:r>
          </a:p>
        </p:txBody>
      </p:sp>
      <p:sp>
        <p:nvSpPr>
          <p:cNvPr id="17" name="TextBox 3">
            <a:extLst>
              <a:ext uri="{FF2B5EF4-FFF2-40B4-BE49-F238E27FC236}">
                <a16:creationId xmlns:a16="http://schemas.microsoft.com/office/drawing/2014/main" id="{ECBDAA4B-F447-8B47-A9E7-64ABFB85FB06}"/>
              </a:ext>
            </a:extLst>
          </p:cNvPr>
          <p:cNvSpPr txBox="1"/>
          <p:nvPr/>
        </p:nvSpPr>
        <p:spPr>
          <a:xfrm>
            <a:off x="685800" y="2364573"/>
            <a:ext cx="3977639" cy="3854112"/>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dirty="0"/>
              <a:t>Questions: </a:t>
            </a:r>
          </a:p>
          <a:p>
            <a:pPr marL="742950" lvl="1" indent="-228600" defTabSz="914400">
              <a:lnSpc>
                <a:spcPct val="90000"/>
              </a:lnSpc>
              <a:spcAft>
                <a:spcPts val="600"/>
              </a:spcAft>
              <a:buFont typeface="Arial" panose="020B0604020202020204" pitchFamily="34" charset="0"/>
              <a:buChar char="•"/>
            </a:pPr>
            <a:r>
              <a:rPr lang="en-US" sz="2000" dirty="0"/>
              <a:t>To what extent can we differentiate whether a post is from the </a:t>
            </a:r>
            <a:r>
              <a:rPr lang="en-US" sz="2000" u="sng" dirty="0"/>
              <a:t>r/Advice </a:t>
            </a:r>
            <a:r>
              <a:rPr lang="en-US" sz="2000" dirty="0"/>
              <a:t>subreddit or from </a:t>
            </a:r>
            <a:r>
              <a:rPr lang="en-US" sz="2000" u="sng" dirty="0"/>
              <a:t>the r/</a:t>
            </a:r>
            <a:r>
              <a:rPr lang="en-US" sz="2000" u="sng" dirty="0" err="1"/>
              <a:t>shittysubreddit</a:t>
            </a:r>
            <a:r>
              <a:rPr lang="en-US" sz="2000" dirty="0"/>
              <a:t>, by only looking at the post </a:t>
            </a:r>
            <a:r>
              <a:rPr lang="en-US" sz="2000" b="1" u="sng" dirty="0"/>
              <a:t>titles</a:t>
            </a:r>
            <a:r>
              <a:rPr lang="en-US" sz="2000" dirty="0"/>
              <a:t>? </a:t>
            </a:r>
          </a:p>
          <a:p>
            <a:pPr marL="742950" lvl="1" indent="-228600" defTabSz="914400">
              <a:lnSpc>
                <a:spcPct val="90000"/>
              </a:lnSpc>
              <a:spcAft>
                <a:spcPts val="600"/>
              </a:spcAft>
              <a:buFont typeface="Arial" panose="020B0604020202020204" pitchFamily="34" charset="0"/>
              <a:buChar char="•"/>
            </a:pPr>
            <a:r>
              <a:rPr lang="en-US" sz="2000" dirty="0"/>
              <a:t>Can we improve our predictions</a:t>
            </a:r>
            <a:r>
              <a:rPr lang="en-US" sz="1400" dirty="0"/>
              <a:t>?</a:t>
            </a:r>
          </a:p>
          <a:p>
            <a:pPr indent="-228600" defTabSz="914400">
              <a:lnSpc>
                <a:spcPct val="90000"/>
              </a:lnSpc>
              <a:spcAft>
                <a:spcPts val="600"/>
              </a:spcAft>
              <a:buFont typeface="Arial" panose="020B0604020202020204" pitchFamily="34" charset="0"/>
              <a:buChar char="•"/>
            </a:pPr>
            <a:endParaRPr lang="en-US" sz="1600" dirty="0"/>
          </a:p>
        </p:txBody>
      </p:sp>
      <p:pic>
        <p:nvPicPr>
          <p:cNvPr id="16" name="Graphic 15" descr="Questions">
            <a:extLst>
              <a:ext uri="{FF2B5EF4-FFF2-40B4-BE49-F238E27FC236}">
                <a16:creationId xmlns:a16="http://schemas.microsoft.com/office/drawing/2014/main" id="{1CEC5072-E3C2-4DF1-B1A0-B7A596EFAF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3170" y="746126"/>
            <a:ext cx="5472558" cy="5472558"/>
          </a:xfrm>
          <a:prstGeom prst="rect">
            <a:avLst/>
          </a:prstGeom>
        </p:spPr>
      </p:pic>
    </p:spTree>
    <p:extLst>
      <p:ext uri="{BB962C8B-B14F-4D97-AF65-F5344CB8AC3E}">
        <p14:creationId xmlns:p14="http://schemas.microsoft.com/office/powerpoint/2010/main" val="120511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413590B-CB36-47BC-B705-69813F7B5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5">
            <a:extLst>
              <a:ext uri="{FF2B5EF4-FFF2-40B4-BE49-F238E27FC236}">
                <a16:creationId xmlns:a16="http://schemas.microsoft.com/office/drawing/2014/main" id="{D676F4B9-1E76-49E4-8A47-FBDCE00D4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DF5E20F7-F702-4F4E-BCC5-9020F51A135F}"/>
              </a:ext>
            </a:extLst>
          </p:cNvPr>
          <p:cNvSpPr>
            <a:spLocks noGrp="1"/>
          </p:cNvSpPr>
          <p:nvPr>
            <p:ph type="title"/>
          </p:nvPr>
        </p:nvSpPr>
        <p:spPr>
          <a:xfrm>
            <a:off x="8419340" y="673240"/>
            <a:ext cx="3148461" cy="3446373"/>
          </a:xfrm>
          <a:noFill/>
          <a:ln w="19050">
            <a:noFill/>
            <a:prstDash val="dash"/>
          </a:ln>
        </p:spPr>
        <p:txBody>
          <a:bodyPr vert="horz" lIns="91440" tIns="45720" rIns="91440" bIns="45720" rtlCol="0" anchor="b">
            <a:normAutofit/>
          </a:bodyPr>
          <a:lstStyle/>
          <a:p>
            <a:pPr algn="l"/>
            <a:r>
              <a:rPr lang="en-US" sz="3700"/>
              <a:t>Data Collection</a:t>
            </a:r>
          </a:p>
        </p:txBody>
      </p:sp>
      <p:sp>
        <p:nvSpPr>
          <p:cNvPr id="18" name="Rectangle 17">
            <a:extLst>
              <a:ext uri="{FF2B5EF4-FFF2-40B4-BE49-F238E27FC236}">
                <a16:creationId xmlns:a16="http://schemas.microsoft.com/office/drawing/2014/main" id="{FF8A0554-081B-4FCD-B8AC-1F826E38F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06FFEE2-58A0-44A3-9892-24602A688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612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CA411D-D82A-4BF1-878C-4C25F8C77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097" y="488844"/>
            <a:ext cx="3731895" cy="35260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341ED8E6-FACB-7F4A-9843-CE963D11D6FB}"/>
              </a:ext>
            </a:extLst>
          </p:cNvPr>
          <p:cNvPicPr>
            <a:picLocks noChangeAspect="1"/>
          </p:cNvPicPr>
          <p:nvPr/>
        </p:nvPicPr>
        <p:blipFill>
          <a:blip r:embed="rId4"/>
          <a:stretch>
            <a:fillRect/>
          </a:stretch>
        </p:blipFill>
        <p:spPr>
          <a:xfrm>
            <a:off x="618964" y="1123484"/>
            <a:ext cx="3404405" cy="2255417"/>
          </a:xfrm>
          <a:prstGeom prst="rect">
            <a:avLst/>
          </a:prstGeom>
        </p:spPr>
      </p:pic>
      <p:sp>
        <p:nvSpPr>
          <p:cNvPr id="24" name="Round Single Corner Rectangle 15">
            <a:extLst>
              <a:ext uri="{FF2B5EF4-FFF2-40B4-BE49-F238E27FC236}">
                <a16:creationId xmlns:a16="http://schemas.microsoft.com/office/drawing/2014/main" id="{C9BB7D94-2C4A-4F0F-8933-E3276A899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8650" y="604977"/>
            <a:ext cx="1998359" cy="2223847"/>
          </a:xfrm>
          <a:prstGeom prst="round1Rect">
            <a:avLst>
              <a:gd name="adj" fmla="val 11295"/>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Single Corner Rectangle 14">
            <a:extLst>
              <a:ext uri="{FF2B5EF4-FFF2-40B4-BE49-F238E27FC236}">
                <a16:creationId xmlns:a16="http://schemas.microsoft.com/office/drawing/2014/main" id="{2C166329-A912-4CA1-A632-89563D660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769673" y="4118455"/>
            <a:ext cx="2417253" cy="1840846"/>
          </a:xfrm>
          <a:prstGeom prst="round1Rect">
            <a:avLst>
              <a:gd name="adj" fmla="val 11295"/>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B54679-12EF-4E3F-B1F8-3750B8BD1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7795" y="2989690"/>
            <a:ext cx="3023953" cy="33889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B4F359F3-3561-6848-B9E7-56A07381105F}"/>
              </a:ext>
            </a:extLst>
          </p:cNvPr>
          <p:cNvPicPr>
            <a:picLocks noChangeAspect="1"/>
          </p:cNvPicPr>
          <p:nvPr/>
        </p:nvPicPr>
        <p:blipFill>
          <a:blip r:embed="rId5"/>
          <a:stretch>
            <a:fillRect/>
          </a:stretch>
        </p:blipFill>
        <p:spPr>
          <a:xfrm>
            <a:off x="4418341" y="3017407"/>
            <a:ext cx="3440812" cy="2941894"/>
          </a:xfrm>
          <a:prstGeom prst="rect">
            <a:avLst/>
          </a:prstGeom>
        </p:spPr>
      </p:pic>
    </p:spTree>
    <p:extLst>
      <p:ext uri="{BB962C8B-B14F-4D97-AF65-F5344CB8AC3E}">
        <p14:creationId xmlns:p14="http://schemas.microsoft.com/office/powerpoint/2010/main" val="318500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9BEB-5BF4-874D-8629-6925136516ED}"/>
              </a:ext>
            </a:extLst>
          </p:cNvPr>
          <p:cNvSpPr>
            <a:spLocks noGrp="1"/>
          </p:cNvSpPr>
          <p:nvPr>
            <p:ph type="title"/>
          </p:nvPr>
        </p:nvSpPr>
        <p:spPr>
          <a:xfrm>
            <a:off x="2895600" y="764373"/>
            <a:ext cx="8610600" cy="1293028"/>
          </a:xfrm>
        </p:spPr>
        <p:txBody>
          <a:bodyPr>
            <a:normAutofit/>
          </a:bodyPr>
          <a:lstStyle/>
          <a:p>
            <a:r>
              <a:rPr lang="en-US" dirty="0"/>
              <a:t>Data Collection</a:t>
            </a:r>
          </a:p>
        </p:txBody>
      </p:sp>
      <p:graphicFrame>
        <p:nvGraphicFramePr>
          <p:cNvPr id="4" name="Content Placeholder 3">
            <a:extLst>
              <a:ext uri="{FF2B5EF4-FFF2-40B4-BE49-F238E27FC236}">
                <a16:creationId xmlns:a16="http://schemas.microsoft.com/office/drawing/2014/main" id="{7E31D728-0AA0-4245-9369-8893759FCBA9}"/>
              </a:ext>
            </a:extLst>
          </p:cNvPr>
          <p:cNvGraphicFramePr>
            <a:graphicFrameLocks noGrp="1"/>
          </p:cNvGraphicFramePr>
          <p:nvPr>
            <p:ph idx="1"/>
            <p:extLst>
              <p:ext uri="{D42A27DB-BD31-4B8C-83A1-F6EECF244321}">
                <p14:modId xmlns:p14="http://schemas.microsoft.com/office/powerpoint/2010/main" val="290793212"/>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14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F567-2EED-FF47-8B6A-B39238017D65}"/>
              </a:ext>
            </a:extLst>
          </p:cNvPr>
          <p:cNvSpPr>
            <a:spLocks noGrp="1"/>
          </p:cNvSpPr>
          <p:nvPr>
            <p:ph type="title"/>
          </p:nvPr>
        </p:nvSpPr>
        <p:spPr>
          <a:xfrm>
            <a:off x="3597966" y="886887"/>
            <a:ext cx="4668077" cy="1293028"/>
          </a:xfrm>
        </p:spPr>
        <p:txBody>
          <a:bodyPr>
            <a:normAutofit/>
          </a:bodyPr>
          <a:lstStyle/>
          <a:p>
            <a:r>
              <a:rPr lang="en-US" dirty="0"/>
              <a:t>Data Cleaning</a:t>
            </a:r>
          </a:p>
        </p:txBody>
      </p:sp>
      <p:graphicFrame>
        <p:nvGraphicFramePr>
          <p:cNvPr id="4" name="Content Placeholder 3">
            <a:extLst>
              <a:ext uri="{FF2B5EF4-FFF2-40B4-BE49-F238E27FC236}">
                <a16:creationId xmlns:a16="http://schemas.microsoft.com/office/drawing/2014/main" id="{D91D2579-E885-EA43-A512-5969807D6DD7}"/>
              </a:ext>
            </a:extLst>
          </p:cNvPr>
          <p:cNvGraphicFramePr>
            <a:graphicFrameLocks noGrp="1"/>
          </p:cNvGraphicFramePr>
          <p:nvPr>
            <p:ph idx="1"/>
            <p:extLst>
              <p:ext uri="{D42A27DB-BD31-4B8C-83A1-F6EECF244321}">
                <p14:modId xmlns:p14="http://schemas.microsoft.com/office/powerpoint/2010/main" val="3085796658"/>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60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29E2-9978-D743-9E9B-F5522B0514EB}"/>
              </a:ext>
            </a:extLst>
          </p:cNvPr>
          <p:cNvSpPr>
            <a:spLocks noGrp="1"/>
          </p:cNvSpPr>
          <p:nvPr>
            <p:ph type="title"/>
          </p:nvPr>
        </p:nvSpPr>
        <p:spPr/>
        <p:txBody>
          <a:bodyPr/>
          <a:lstStyle/>
          <a:p>
            <a:r>
              <a:rPr lang="en-US" dirty="0"/>
              <a:t>After the data cleaning…</a:t>
            </a:r>
          </a:p>
        </p:txBody>
      </p:sp>
      <p:graphicFrame>
        <p:nvGraphicFramePr>
          <p:cNvPr id="4" name="Table 3">
            <a:extLst>
              <a:ext uri="{FF2B5EF4-FFF2-40B4-BE49-F238E27FC236}">
                <a16:creationId xmlns:a16="http://schemas.microsoft.com/office/drawing/2014/main" id="{FD4FB652-CDBD-6D4A-93ED-D11FD1544AD9}"/>
              </a:ext>
            </a:extLst>
          </p:cNvPr>
          <p:cNvGraphicFramePr>
            <a:graphicFrameLocks noGrp="1"/>
          </p:cNvGraphicFramePr>
          <p:nvPr>
            <p:extLst>
              <p:ext uri="{D42A27DB-BD31-4B8C-83A1-F6EECF244321}">
                <p14:modId xmlns:p14="http://schemas.microsoft.com/office/powerpoint/2010/main" val="667052964"/>
              </p:ext>
            </p:extLst>
          </p:nvPr>
        </p:nvGraphicFramePr>
        <p:xfrm>
          <a:off x="3562626" y="2608101"/>
          <a:ext cx="4064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6726267"/>
                    </a:ext>
                  </a:extLst>
                </a:gridCol>
              </a:tblGrid>
              <a:tr h="370840">
                <a:tc>
                  <a:txBody>
                    <a:bodyPr/>
                    <a:lstStyle/>
                    <a:p>
                      <a:pPr algn="ctr"/>
                      <a:r>
                        <a:rPr lang="en-US" dirty="0"/>
                        <a:t>Data Shape</a:t>
                      </a:r>
                    </a:p>
                  </a:txBody>
                  <a:tcPr/>
                </a:tc>
                <a:extLst>
                  <a:ext uri="{0D108BD9-81ED-4DB2-BD59-A6C34878D82A}">
                    <a16:rowId xmlns:a16="http://schemas.microsoft.com/office/drawing/2014/main" val="1123259319"/>
                  </a:ext>
                </a:extLst>
              </a:tr>
              <a:tr h="370840">
                <a:tc>
                  <a:txBody>
                    <a:bodyPr/>
                    <a:lstStyle/>
                    <a:p>
                      <a:pPr algn="ctr"/>
                      <a:r>
                        <a:rPr lang="en-US" dirty="0"/>
                        <a:t>(1949, 3)</a:t>
                      </a:r>
                    </a:p>
                  </a:txBody>
                  <a:tcPr/>
                </a:tc>
                <a:extLst>
                  <a:ext uri="{0D108BD9-81ED-4DB2-BD59-A6C34878D82A}">
                    <a16:rowId xmlns:a16="http://schemas.microsoft.com/office/drawing/2014/main" val="1242678773"/>
                  </a:ext>
                </a:extLst>
              </a:tr>
            </a:tbl>
          </a:graphicData>
        </a:graphic>
      </p:graphicFrame>
      <p:pic>
        <p:nvPicPr>
          <p:cNvPr id="6" name="Picture 5" descr="A screenshot of a cell phone&#10;&#10;Description automatically generated">
            <a:extLst>
              <a:ext uri="{FF2B5EF4-FFF2-40B4-BE49-F238E27FC236}">
                <a16:creationId xmlns:a16="http://schemas.microsoft.com/office/drawing/2014/main" id="{D056635D-E82F-4F49-B0D5-AB0F209F50F7}"/>
              </a:ext>
            </a:extLst>
          </p:cNvPr>
          <p:cNvPicPr>
            <a:picLocks noChangeAspect="1"/>
          </p:cNvPicPr>
          <p:nvPr/>
        </p:nvPicPr>
        <p:blipFill>
          <a:blip r:embed="rId2"/>
          <a:stretch>
            <a:fillRect/>
          </a:stretch>
        </p:blipFill>
        <p:spPr>
          <a:xfrm>
            <a:off x="1495287" y="3700670"/>
            <a:ext cx="8407400" cy="1981200"/>
          </a:xfrm>
          <a:prstGeom prst="rect">
            <a:avLst/>
          </a:prstGeom>
        </p:spPr>
      </p:pic>
    </p:spTree>
    <p:extLst>
      <p:ext uri="{BB962C8B-B14F-4D97-AF65-F5344CB8AC3E}">
        <p14:creationId xmlns:p14="http://schemas.microsoft.com/office/powerpoint/2010/main" val="137492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CD3965-7576-4EBB-9FEA-0E73E2DB4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4B15F5-9B02-4280-9F50-172515BF4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3A5BBF0-37C3-4339-BD51-F7A980A93B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305690D-8409-0942-80C0-4392F8058E91}"/>
              </a:ext>
            </a:extLst>
          </p:cNvPr>
          <p:cNvSpPr>
            <a:spLocks noGrp="1"/>
          </p:cNvSpPr>
          <p:nvPr>
            <p:ph type="title"/>
          </p:nvPr>
        </p:nvSpPr>
        <p:spPr>
          <a:xfrm>
            <a:off x="2895600" y="764373"/>
            <a:ext cx="8610600" cy="1293028"/>
          </a:xfrm>
        </p:spPr>
        <p:txBody>
          <a:bodyPr>
            <a:normAutofit/>
          </a:bodyPr>
          <a:lstStyle/>
          <a:p>
            <a:r>
              <a:rPr lang="en-US">
                <a:solidFill>
                  <a:schemeClr val="bg1"/>
                </a:solidFill>
              </a:rPr>
              <a:t>Exploratory Data Analysis</a:t>
            </a:r>
          </a:p>
        </p:txBody>
      </p:sp>
      <p:graphicFrame>
        <p:nvGraphicFramePr>
          <p:cNvPr id="4" name="Diagram 3">
            <a:extLst>
              <a:ext uri="{FF2B5EF4-FFF2-40B4-BE49-F238E27FC236}">
                <a16:creationId xmlns:a16="http://schemas.microsoft.com/office/drawing/2014/main" id="{39DDE0F3-F9E5-C947-8853-664A4DA95735}"/>
              </a:ext>
            </a:extLst>
          </p:cNvPr>
          <p:cNvGraphicFramePr/>
          <p:nvPr>
            <p:extLst>
              <p:ext uri="{D42A27DB-BD31-4B8C-83A1-F6EECF244321}">
                <p14:modId xmlns:p14="http://schemas.microsoft.com/office/powerpoint/2010/main" val="1582796938"/>
              </p:ext>
            </p:extLst>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738569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2207</Words>
  <Application>Microsoft Macintosh PowerPoint</Application>
  <PresentationFormat>Widescreen</PresentationFormat>
  <Paragraphs>308</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Courier New</vt:lpstr>
      <vt:lpstr>Wingdings</vt:lpstr>
      <vt:lpstr>Vapor Trail</vt:lpstr>
      <vt:lpstr>"(There's) no such thing as a stupid question (only a stupid answer)”  Subreddit Analysis</vt:lpstr>
      <vt:lpstr>Index</vt:lpstr>
      <vt:lpstr>The Problem</vt:lpstr>
      <vt:lpstr>The focus questions</vt:lpstr>
      <vt:lpstr>Data Collection</vt:lpstr>
      <vt:lpstr>Data Collection</vt:lpstr>
      <vt:lpstr>Data Cleaning</vt:lpstr>
      <vt:lpstr>After the data cleaning…</vt:lpstr>
      <vt:lpstr>Exploratory Data Analysis</vt:lpstr>
      <vt:lpstr>y_values</vt:lpstr>
      <vt:lpstr>PowerPoint Presentation</vt:lpstr>
      <vt:lpstr>PowerPoint Presentation</vt:lpstr>
      <vt:lpstr>PowerPoint Presentation</vt:lpstr>
      <vt:lpstr>The Models Used</vt:lpstr>
      <vt:lpstr>Model Results</vt:lpstr>
      <vt:lpstr>More Models…</vt:lpstr>
      <vt:lpstr>Changed the data to create a better model </vt:lpstr>
      <vt:lpstr>Index</vt:lpstr>
      <vt:lpstr>Data Cleaning</vt:lpstr>
      <vt:lpstr>New Feature</vt:lpstr>
      <vt:lpstr>After data cleaning…</vt:lpstr>
      <vt:lpstr>Exploratory Data Analysis</vt:lpstr>
      <vt:lpstr>PowerPoint Presentation</vt:lpstr>
      <vt:lpstr>The Models Used</vt:lpstr>
      <vt:lpstr>Model results</vt:lpstr>
      <vt:lpstr>More Models…</vt:lpstr>
      <vt:lpstr>Model Evolution</vt:lpstr>
      <vt:lpstr>Best Model</vt:lpstr>
      <vt:lpstr>Conclusions</vt:lpstr>
      <vt:lpstr>Final Responses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Subreddit Analysis</dc:title>
  <dc:creator>Microsoft Office User</dc:creator>
  <cp:lastModifiedBy>Microsoft Office User</cp:lastModifiedBy>
  <cp:revision>15</cp:revision>
  <dcterms:created xsi:type="dcterms:W3CDTF">2019-10-18T01:45:24Z</dcterms:created>
  <dcterms:modified xsi:type="dcterms:W3CDTF">2019-10-18T15:20:19Z</dcterms:modified>
</cp:coreProperties>
</file>